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74" r:id="rId2"/>
    <p:sldId id="476" r:id="rId3"/>
    <p:sldId id="265" r:id="rId4"/>
    <p:sldId id="471" r:id="rId5"/>
    <p:sldId id="267" r:id="rId6"/>
    <p:sldId id="269" r:id="rId7"/>
    <p:sldId id="464" r:id="rId8"/>
    <p:sldId id="482" r:id="rId9"/>
    <p:sldId id="481" r:id="rId10"/>
    <p:sldId id="480" r:id="rId11"/>
    <p:sldId id="478" r:id="rId12"/>
    <p:sldId id="483" r:id="rId13"/>
    <p:sldId id="484" r:id="rId14"/>
    <p:sldId id="268" r:id="rId15"/>
    <p:sldId id="485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CB1268-B359-D58C-1113-4412CB11434B}" name="Giacomo Gabbuti" initials="GG" userId="S::giacomo.gabbuti@santannapisa.it::e73023b1-13d6-4e7d-bf5c-9304eeadc2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4"/>
    <a:srgbClr val="92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441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gabb\Dropbox%20(SSSUP)\Documenti\Jacobin\universit&#224;\dati%20universit&#224;%20italian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224436349948462E-2"/>
          <c:y val="3.7038376200218215E-2"/>
          <c:w val="0.88654442294583036"/>
          <c:h val="0.69716780016876712"/>
        </c:manualLayout>
      </c:layout>
      <c:areaChart>
        <c:grouping val="stacked"/>
        <c:varyColors val="0"/>
        <c:ser>
          <c:idx val="6"/>
          <c:order val="0"/>
          <c:tx>
            <c:strRef>
              <c:f>docricxgenerequalifica_serie!$N$1</c:f>
              <c:strCache>
                <c:ptCount val="1"/>
                <c:pt idx="0">
                  <c:v>Assegni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docricxgenerequalifica_serie!$H$2:$H$29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  <c:pt idx="27">
                  <c:v>2024</c:v>
                </c:pt>
              </c:numCache>
            </c:numRef>
          </c:cat>
          <c:val>
            <c:numRef>
              <c:f>docricxgenerequalifica_serie!$N$2:$N$29</c:f>
              <c:numCache>
                <c:formatCode>General</c:formatCode>
                <c:ptCount val="28"/>
                <c:pt idx="3">
                  <c:v>5549</c:v>
                </c:pt>
                <c:pt idx="4">
                  <c:v>7252</c:v>
                </c:pt>
                <c:pt idx="5">
                  <c:v>8416</c:v>
                </c:pt>
                <c:pt idx="6">
                  <c:v>10102</c:v>
                </c:pt>
                <c:pt idx="7">
                  <c:v>10391</c:v>
                </c:pt>
                <c:pt idx="8">
                  <c:v>10005</c:v>
                </c:pt>
                <c:pt idx="9">
                  <c:v>10831</c:v>
                </c:pt>
                <c:pt idx="10">
                  <c:v>11689</c:v>
                </c:pt>
                <c:pt idx="11">
                  <c:v>12090</c:v>
                </c:pt>
                <c:pt idx="12">
                  <c:v>13226</c:v>
                </c:pt>
                <c:pt idx="13">
                  <c:v>13109</c:v>
                </c:pt>
                <c:pt idx="14">
                  <c:v>13370</c:v>
                </c:pt>
                <c:pt idx="15">
                  <c:v>15747</c:v>
                </c:pt>
                <c:pt idx="16">
                  <c:v>16280</c:v>
                </c:pt>
                <c:pt idx="17">
                  <c:v>15909</c:v>
                </c:pt>
                <c:pt idx="18">
                  <c:v>14042</c:v>
                </c:pt>
                <c:pt idx="19">
                  <c:v>13946</c:v>
                </c:pt>
                <c:pt idx="20">
                  <c:v>14124</c:v>
                </c:pt>
                <c:pt idx="21">
                  <c:v>14105</c:v>
                </c:pt>
                <c:pt idx="22">
                  <c:v>14459</c:v>
                </c:pt>
                <c:pt idx="23">
                  <c:v>15489</c:v>
                </c:pt>
                <c:pt idx="24">
                  <c:v>15701</c:v>
                </c:pt>
                <c:pt idx="25">
                  <c:v>15743</c:v>
                </c:pt>
                <c:pt idx="26">
                  <c:v>17208</c:v>
                </c:pt>
                <c:pt idx="27">
                  <c:v>23050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28DF-433E-A0F7-AA8C09D72808}"/>
            </c:ext>
          </c:extLst>
        </c:ser>
        <c:ser>
          <c:idx val="4"/>
          <c:order val="1"/>
          <c:tx>
            <c:strRef>
              <c:f>docricxgenerequalifica_serie!$M$1</c:f>
              <c:strCache>
                <c:ptCount val="1"/>
                <c:pt idx="0">
                  <c:v>RTD-a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docricxgenerequalifica_serie!$H$2:$H$29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  <c:pt idx="27">
                  <c:v>2024</c:v>
                </c:pt>
              </c:numCache>
            </c:numRef>
          </c:cat>
          <c:val>
            <c:numRef>
              <c:f>docricxgenerequalifica_serie!$M$2:$M$29</c:f>
              <c:numCache>
                <c:formatCode>General</c:formatCode>
                <c:ptCount val="28"/>
                <c:pt idx="14">
                  <c:v>1540</c:v>
                </c:pt>
                <c:pt idx="15">
                  <c:v>2247</c:v>
                </c:pt>
                <c:pt idx="16">
                  <c:v>2809</c:v>
                </c:pt>
                <c:pt idx="17">
                  <c:v>3266</c:v>
                </c:pt>
                <c:pt idx="18">
                  <c:v>3411</c:v>
                </c:pt>
                <c:pt idx="19">
                  <c:v>3466</c:v>
                </c:pt>
                <c:pt idx="20">
                  <c:v>3782</c:v>
                </c:pt>
                <c:pt idx="21">
                  <c:v>4049</c:v>
                </c:pt>
                <c:pt idx="22">
                  <c:v>4484</c:v>
                </c:pt>
                <c:pt idx="23">
                  <c:v>5192</c:v>
                </c:pt>
                <c:pt idx="24">
                  <c:v>5590</c:v>
                </c:pt>
                <c:pt idx="25">
                  <c:v>6803</c:v>
                </c:pt>
                <c:pt idx="26">
                  <c:v>9273</c:v>
                </c:pt>
                <c:pt idx="27">
                  <c:v>8509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DF-433E-A0F7-AA8C09D72808}"/>
            </c:ext>
          </c:extLst>
        </c:ser>
        <c:ser>
          <c:idx val="3"/>
          <c:order val="2"/>
          <c:tx>
            <c:strRef>
              <c:f>docricxgenerequalifica_serie!$L$1</c:f>
              <c:strCache>
                <c:ptCount val="1"/>
                <c:pt idx="0">
                  <c:v>RTD-b &amp; RTT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docricxgenerequalifica_serie!$H$2:$H$29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  <c:pt idx="27">
                  <c:v>2024</c:v>
                </c:pt>
              </c:numCache>
            </c:numRef>
          </c:cat>
          <c:val>
            <c:numRef>
              <c:f>docricxgenerequalifica_serie!$L$2:$L$29</c:f>
              <c:numCache>
                <c:formatCode>General</c:formatCode>
                <c:ptCount val="28"/>
                <c:pt idx="14">
                  <c:v>7</c:v>
                </c:pt>
                <c:pt idx="15">
                  <c:v>20</c:v>
                </c:pt>
                <c:pt idx="16">
                  <c:v>116</c:v>
                </c:pt>
                <c:pt idx="17">
                  <c:v>300</c:v>
                </c:pt>
                <c:pt idx="18">
                  <c:v>704</c:v>
                </c:pt>
                <c:pt idx="19">
                  <c:v>1891</c:v>
                </c:pt>
                <c:pt idx="20">
                  <c:v>2422</c:v>
                </c:pt>
                <c:pt idx="21">
                  <c:v>3643</c:v>
                </c:pt>
                <c:pt idx="22">
                  <c:v>4276</c:v>
                </c:pt>
                <c:pt idx="23">
                  <c:v>4616</c:v>
                </c:pt>
                <c:pt idx="24">
                  <c:v>5343</c:v>
                </c:pt>
                <c:pt idx="25">
                  <c:v>6606</c:v>
                </c:pt>
                <c:pt idx="26">
                  <c:v>6952</c:v>
                </c:pt>
                <c:pt idx="27">
                  <c:v>7160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DF-433E-A0F7-AA8C09D72808}"/>
            </c:ext>
          </c:extLst>
        </c:ser>
        <c:ser>
          <c:idx val="2"/>
          <c:order val="3"/>
          <c:tx>
            <c:strRef>
              <c:f>docricxgenerequalifica_serie!$K$1</c:f>
              <c:strCache>
                <c:ptCount val="1"/>
                <c:pt idx="0">
                  <c:v>Ricercatori Tempo Indeterminato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cat>
            <c:numRef>
              <c:f>docricxgenerequalifica_serie!$H$2:$H$29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  <c:pt idx="27">
                  <c:v>2024</c:v>
                </c:pt>
              </c:numCache>
            </c:numRef>
          </c:cat>
          <c:val>
            <c:numRef>
              <c:f>docricxgenerequalifica_serie!$K$2:$K$29</c:f>
              <c:numCache>
                <c:formatCode>General</c:formatCode>
                <c:ptCount val="28"/>
                <c:pt idx="0">
                  <c:v>20168</c:v>
                </c:pt>
                <c:pt idx="1">
                  <c:v>20187</c:v>
                </c:pt>
                <c:pt idx="2">
                  <c:v>19557</c:v>
                </c:pt>
                <c:pt idx="3">
                  <c:v>19668</c:v>
                </c:pt>
                <c:pt idx="4">
                  <c:v>20090</c:v>
                </c:pt>
                <c:pt idx="5">
                  <c:v>20900</c:v>
                </c:pt>
                <c:pt idx="6">
                  <c:v>20426</c:v>
                </c:pt>
                <c:pt idx="7">
                  <c:v>21229</c:v>
                </c:pt>
                <c:pt idx="8">
                  <c:v>22010</c:v>
                </c:pt>
                <c:pt idx="9">
                  <c:v>23045</c:v>
                </c:pt>
                <c:pt idx="10">
                  <c:v>23571</c:v>
                </c:pt>
                <c:pt idx="11">
                  <c:v>25583</c:v>
                </c:pt>
                <c:pt idx="12">
                  <c:v>25435</c:v>
                </c:pt>
                <c:pt idx="13">
                  <c:v>24939</c:v>
                </c:pt>
                <c:pt idx="14">
                  <c:v>24596</c:v>
                </c:pt>
                <c:pt idx="15">
                  <c:v>24264</c:v>
                </c:pt>
                <c:pt idx="16">
                  <c:v>23746</c:v>
                </c:pt>
                <c:pt idx="17">
                  <c:v>21035</c:v>
                </c:pt>
                <c:pt idx="18">
                  <c:v>17433</c:v>
                </c:pt>
                <c:pt idx="19">
                  <c:v>15982</c:v>
                </c:pt>
                <c:pt idx="20">
                  <c:v>14555</c:v>
                </c:pt>
                <c:pt idx="21">
                  <c:v>12601</c:v>
                </c:pt>
                <c:pt idx="22">
                  <c:v>10698</c:v>
                </c:pt>
                <c:pt idx="23">
                  <c:v>10698</c:v>
                </c:pt>
                <c:pt idx="24">
                  <c:v>7554</c:v>
                </c:pt>
                <c:pt idx="25">
                  <c:v>5299</c:v>
                </c:pt>
                <c:pt idx="26">
                  <c:v>4844</c:v>
                </c:pt>
                <c:pt idx="27">
                  <c:v>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DF-433E-A0F7-AA8C09D72808}"/>
            </c:ext>
          </c:extLst>
        </c:ser>
        <c:ser>
          <c:idx val="1"/>
          <c:order val="4"/>
          <c:tx>
            <c:strRef>
              <c:f>docricxgenerequalifica_serie!$J$1</c:f>
              <c:strCache>
                <c:ptCount val="1"/>
                <c:pt idx="0">
                  <c:v>Associati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cat>
            <c:numRef>
              <c:f>docricxgenerequalifica_serie!$H$2:$H$29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  <c:pt idx="27">
                  <c:v>2024</c:v>
                </c:pt>
              </c:numCache>
            </c:numRef>
          </c:cat>
          <c:val>
            <c:numRef>
              <c:f>docricxgenerequalifica_serie!$J$2:$J$29</c:f>
              <c:numCache>
                <c:formatCode>General</c:formatCode>
                <c:ptCount val="28"/>
                <c:pt idx="0">
                  <c:v>15618</c:v>
                </c:pt>
                <c:pt idx="1">
                  <c:v>15619</c:v>
                </c:pt>
                <c:pt idx="2">
                  <c:v>18032</c:v>
                </c:pt>
                <c:pt idx="3">
                  <c:v>17259</c:v>
                </c:pt>
                <c:pt idx="4">
                  <c:v>17875</c:v>
                </c:pt>
                <c:pt idx="5">
                  <c:v>18503</c:v>
                </c:pt>
                <c:pt idx="6">
                  <c:v>18097</c:v>
                </c:pt>
                <c:pt idx="7">
                  <c:v>18103</c:v>
                </c:pt>
                <c:pt idx="8">
                  <c:v>18967</c:v>
                </c:pt>
                <c:pt idx="9">
                  <c:v>19086</c:v>
                </c:pt>
                <c:pt idx="10">
                  <c:v>18735</c:v>
                </c:pt>
                <c:pt idx="11">
                  <c:v>18256</c:v>
                </c:pt>
                <c:pt idx="12">
                  <c:v>17567</c:v>
                </c:pt>
                <c:pt idx="13">
                  <c:v>16955</c:v>
                </c:pt>
                <c:pt idx="14">
                  <c:v>16611</c:v>
                </c:pt>
                <c:pt idx="15">
                  <c:v>16143</c:v>
                </c:pt>
                <c:pt idx="16">
                  <c:v>15810</c:v>
                </c:pt>
                <c:pt idx="17">
                  <c:v>17541</c:v>
                </c:pt>
                <c:pt idx="18">
                  <c:v>20043</c:v>
                </c:pt>
                <c:pt idx="19">
                  <c:v>19923</c:v>
                </c:pt>
                <c:pt idx="20">
                  <c:v>20144</c:v>
                </c:pt>
                <c:pt idx="21">
                  <c:v>20784</c:v>
                </c:pt>
                <c:pt idx="22">
                  <c:v>22283</c:v>
                </c:pt>
                <c:pt idx="23">
                  <c:v>23147</c:v>
                </c:pt>
                <c:pt idx="24">
                  <c:v>24155</c:v>
                </c:pt>
                <c:pt idx="25">
                  <c:v>26604</c:v>
                </c:pt>
                <c:pt idx="26">
                  <c:v>31485</c:v>
                </c:pt>
                <c:pt idx="27">
                  <c:v>27496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DF-433E-A0F7-AA8C09D72808}"/>
            </c:ext>
          </c:extLst>
        </c:ser>
        <c:ser>
          <c:idx val="0"/>
          <c:order val="5"/>
          <c:tx>
            <c:strRef>
              <c:f>docricxgenerequalifica_serie!$I$1</c:f>
              <c:strCache>
                <c:ptCount val="1"/>
                <c:pt idx="0">
                  <c:v>Ordinari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cat>
            <c:numRef>
              <c:f>docricxgenerequalifica_serie!$H$2:$H$29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  <c:pt idx="27">
                  <c:v>2024</c:v>
                </c:pt>
              </c:numCache>
            </c:numRef>
          </c:cat>
          <c:val>
            <c:numRef>
              <c:f>docricxgenerequalifica_serie!$I$2:$I$29</c:f>
              <c:numCache>
                <c:formatCode>General</c:formatCode>
                <c:ptCount val="28"/>
                <c:pt idx="0">
                  <c:v>13401</c:v>
                </c:pt>
                <c:pt idx="1">
                  <c:v>13401</c:v>
                </c:pt>
                <c:pt idx="2">
                  <c:v>12912</c:v>
                </c:pt>
                <c:pt idx="3">
                  <c:v>15026</c:v>
                </c:pt>
                <c:pt idx="4">
                  <c:v>16891</c:v>
                </c:pt>
                <c:pt idx="5">
                  <c:v>18130</c:v>
                </c:pt>
                <c:pt idx="6">
                  <c:v>17957</c:v>
                </c:pt>
                <c:pt idx="7">
                  <c:v>18070</c:v>
                </c:pt>
                <c:pt idx="8">
                  <c:v>19274</c:v>
                </c:pt>
                <c:pt idx="9">
                  <c:v>19843</c:v>
                </c:pt>
                <c:pt idx="10">
                  <c:v>19623</c:v>
                </c:pt>
                <c:pt idx="11">
                  <c:v>18929</c:v>
                </c:pt>
                <c:pt idx="12">
                  <c:v>17880</c:v>
                </c:pt>
                <c:pt idx="13">
                  <c:v>15854</c:v>
                </c:pt>
                <c:pt idx="14">
                  <c:v>15242</c:v>
                </c:pt>
                <c:pt idx="15">
                  <c:v>14522</c:v>
                </c:pt>
                <c:pt idx="16">
                  <c:v>13890</c:v>
                </c:pt>
                <c:pt idx="17">
                  <c:v>13263</c:v>
                </c:pt>
                <c:pt idx="18">
                  <c:v>12878</c:v>
                </c:pt>
                <c:pt idx="19">
                  <c:v>12973</c:v>
                </c:pt>
                <c:pt idx="20">
                  <c:v>12890</c:v>
                </c:pt>
                <c:pt idx="21">
                  <c:v>13185</c:v>
                </c:pt>
                <c:pt idx="22">
                  <c:v>13685</c:v>
                </c:pt>
                <c:pt idx="23">
                  <c:v>14177</c:v>
                </c:pt>
                <c:pt idx="24">
                  <c:v>15150</c:v>
                </c:pt>
                <c:pt idx="25">
                  <c:v>15686</c:v>
                </c:pt>
                <c:pt idx="26">
                  <c:v>16571</c:v>
                </c:pt>
                <c:pt idx="27">
                  <c:v>17516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DF-433E-A0F7-AA8C09D72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551088"/>
        <c:axId val="323557648"/>
        <c:extLst/>
      </c:areaChart>
      <c:catAx>
        <c:axId val="323551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3557648"/>
        <c:crosses val="autoZero"/>
        <c:auto val="1"/>
        <c:lblAlgn val="ctr"/>
        <c:lblOffset val="100"/>
        <c:noMultiLvlLbl val="0"/>
      </c:catAx>
      <c:valAx>
        <c:axId val="32355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35510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238F4-95C2-4E93-85CC-57CE6DC13B77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E6165-F73F-40CC-BB87-4E2C0EA218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045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isa.sp.unipi.it/ricerca-pubblica-servizi-segreti-il-ddl-sicurezza-e-luniversita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mur.gov.it/it/atti-e-normativa/decreto-ministeriale-n-1591-del-20-9-2024" TargetMode="External"/><Relationship Id="rId4" Type="http://schemas.openxmlformats.org/officeDocument/2006/relationships/hyperlink" Target="https://politecnicofuturo.it/2025/01/13/ricerca-pubblica-servizi-segreti-il-ddl-sicurezza-e-luniversita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137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DDL Sicurezza, articolo 31: come denunciato dall’</a:t>
            </a:r>
            <a:r>
              <a:rPr lang="it-IT" u="sng">
                <a:solidFill>
                  <a:schemeClr val="hlink"/>
                </a:solidFill>
                <a:hlinkClick r:id="rId3"/>
              </a:rPr>
              <a:t>Associazione italiana per la promozione della scienza aperta (AISA)</a:t>
            </a:r>
            <a:r>
              <a:rPr lang="it-IT"/>
              <a:t> e </a:t>
            </a:r>
            <a:r>
              <a:rPr lang="it-IT" u="sng">
                <a:solidFill>
                  <a:schemeClr val="hlink"/>
                </a:solidFill>
                <a:hlinkClick r:id="rId4"/>
              </a:rPr>
              <a:t>rilanciato da sempre più voci</a:t>
            </a:r>
            <a:r>
              <a:rPr lang="it-IT"/>
              <a:t>, «</a:t>
            </a:r>
            <a:r>
              <a:rPr lang="it-IT" b="1"/>
              <a:t>obbliga chi lavora nelle università e negli enti di ricerca a collaborare con i servizi segreti</a:t>
            </a:r>
            <a:r>
              <a:rPr lang="it-IT"/>
              <a:t>».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chemeClr val="hlink"/>
              </a:solidFill>
              <a:hlinkClick r:id="rId5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u="sng">
                <a:solidFill>
                  <a:schemeClr val="hlink"/>
                </a:solidFill>
                <a:hlinkClick r:id="rId5"/>
              </a:rPr>
              <a:t>Decreto Ministeriale n. 1591 del 20-9-2024 </a:t>
            </a:r>
            <a:r>
              <a:rPr lang="it-IT"/>
              <a:t>istituisce un «</a:t>
            </a:r>
            <a:r>
              <a:rPr lang="it-IT" b="1"/>
              <a:t>Gruppo di lavoro </a:t>
            </a:r>
            <a:r>
              <a:rPr lang="it-IT"/>
              <a:t>per lo svolgimento di attività di supporto al Ministro per analisi, studio ed elaborazione di proposte di </a:t>
            </a:r>
            <a:r>
              <a:rPr lang="it-IT" b="1"/>
              <a:t>revisione in materia di reclutamento e di qualità dell’offerta formativa</a:t>
            </a:r>
            <a:r>
              <a:rPr lang="it-IT"/>
              <a:t>, </a:t>
            </a:r>
            <a:r>
              <a:rPr lang="it-IT" b="1"/>
              <a:t>dell’assetto e della governance della valutazione </a:t>
            </a:r>
            <a:r>
              <a:rPr lang="it-IT"/>
              <a:t>dell’università e della ricerca, nonché di revisione della </a:t>
            </a:r>
            <a:r>
              <a:rPr lang="it-IT" b="1"/>
              <a:t>struttura e del funzionamento degli organi consultivi </a:t>
            </a:r>
            <a:r>
              <a:rPr lang="it-IT"/>
              <a:t>del Ministero dell’università e della ricerca».</a:t>
            </a:r>
            <a:endParaRPr/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Mentre sui quotidiani è possibile leggere le idee di alcuni illustri membri…</a:t>
            </a:r>
            <a:endParaRPr/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…nell’incontro del 23 gennaio al Ministero la Segretaria Generale anticipava che si sta già lavorando a una riforma che porti ad una </a:t>
            </a:r>
            <a:r>
              <a:rPr lang="it-IT" b="1"/>
              <a:t>ulteriore «razionalizzazione delle spese», </a:t>
            </a:r>
            <a:r>
              <a:rPr lang="it-IT"/>
              <a:t>con l’istituzione di un «</a:t>
            </a:r>
            <a:r>
              <a:rPr lang="it-IT" b="1"/>
              <a:t>ente per la valutazione della sostenibilità economico-finanziaria </a:t>
            </a:r>
            <a:r>
              <a:rPr lang="it-IT"/>
              <a:t>degli atenei», il tutto motivato dal </a:t>
            </a:r>
            <a:r>
              <a:rPr lang="it-IT" b="1"/>
              <a:t>calo demografico</a:t>
            </a:r>
            <a:r>
              <a:rPr lang="it-IT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8650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46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565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822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04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411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18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47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93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87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573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04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413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488CE-1FD9-4025-8A4C-DABB9387EA64}" type="datetimeFigureOut">
              <a:rPr lang="it-IT" smtClean="0"/>
              <a:t>09/06/2025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E80B6-6042-4E54-A5FF-F92147296F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391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ur.gov.it/it/atti-e-normativa/decreto-ministeriale-n-1170-del-07-08-202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r.gov.it/it/atti-e-normativa/decreto-ministeriale-n-1591-del-20-9-202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E23EA8-56DC-9ACD-58E7-9FCA94D04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6920" y="370269"/>
            <a:ext cx="4111442" cy="3901454"/>
          </a:xfrm>
        </p:spPr>
        <p:txBody>
          <a:bodyPr anchor="t">
            <a:normAutofit fontScale="90000"/>
          </a:bodyPr>
          <a:lstStyle/>
          <a:p>
            <a:pPr algn="l"/>
            <a:br>
              <a:rPr lang="it-IT" sz="2200" dirty="0"/>
            </a:br>
            <a:br>
              <a:rPr lang="it-IT" sz="4500" dirty="0"/>
            </a:br>
            <a:r>
              <a:rPr lang="it-IT" sz="4500" dirty="0"/>
              <a:t>Che succede alle università? </a:t>
            </a:r>
            <a:br>
              <a:rPr lang="it-IT" sz="4500" dirty="0"/>
            </a:br>
            <a:r>
              <a:rPr lang="it-IT" sz="4500" dirty="0"/>
              <a:t>E alla Storia economica?</a:t>
            </a:r>
            <a:br>
              <a:rPr lang="it-IT" sz="4500" dirty="0"/>
            </a:br>
            <a:endParaRPr lang="it-IT" sz="45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EBC7902-0800-1C46-4D19-E280D5763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6920" y="5259721"/>
            <a:ext cx="3903092" cy="764166"/>
          </a:xfrm>
        </p:spPr>
        <p:txBody>
          <a:bodyPr anchor="t">
            <a:noAutofit/>
          </a:bodyPr>
          <a:lstStyle/>
          <a:p>
            <a:pPr algn="l"/>
            <a:r>
              <a:rPr lang="it-IT" sz="2000" dirty="0"/>
              <a:t>La Storia economica nell’università: Sfide dell’AI e disinvestimento</a:t>
            </a:r>
          </a:p>
          <a:p>
            <a:pPr algn="l"/>
            <a:r>
              <a:rPr lang="it-IT" sz="2000" dirty="0"/>
              <a:t>Bologna, 9 giugno 2025</a:t>
            </a:r>
          </a:p>
        </p:txBody>
      </p:sp>
      <p:pic>
        <p:nvPicPr>
          <p:cNvPr id="7" name="Immagine 6" descr="Immagine che contiene aria aperta, finestra, facciata, città&#10;&#10;Descrizione generata automaticamente">
            <a:extLst>
              <a:ext uri="{FF2B5EF4-FFF2-40B4-BE49-F238E27FC236}">
                <a16:creationId xmlns:a16="http://schemas.microsoft.com/office/drawing/2014/main" id="{87ACC448-7BB5-9448-4B69-52D7CB974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2" r="35414" b="-2"/>
          <a:stretch/>
        </p:blipFill>
        <p:spPr>
          <a:xfrm>
            <a:off x="-1" y="-1"/>
            <a:ext cx="3787591" cy="6857991"/>
          </a:xfrm>
          <a:prstGeom prst="rect">
            <a:avLst/>
          </a:prstGeom>
        </p:spPr>
      </p:pic>
      <p:cxnSp>
        <p:nvCxnSpPr>
          <p:cNvPr id="14" name="Straight Connector 11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5181888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ottotitolo 2">
            <a:extLst>
              <a:ext uri="{FF2B5EF4-FFF2-40B4-BE49-F238E27FC236}">
                <a16:creationId xmlns:a16="http://schemas.microsoft.com/office/drawing/2014/main" id="{E64E6206-DF41-9DDC-B77B-0FCB4831494A}"/>
              </a:ext>
            </a:extLst>
          </p:cNvPr>
          <p:cNvSpPr txBox="1">
            <a:spLocks/>
          </p:cNvSpPr>
          <p:nvPr/>
        </p:nvSpPr>
        <p:spPr>
          <a:xfrm>
            <a:off x="8086920" y="4152488"/>
            <a:ext cx="3903092" cy="7641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/>
              <a:t>Giacomo Gabbuti</a:t>
            </a:r>
          </a:p>
          <a:p>
            <a:pPr algn="l"/>
            <a:r>
              <a:rPr lang="it-IT" sz="2000" dirty="0"/>
              <a:t>Scuola Superiore Sant’Anna, Pisa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E4FE014-38C2-290D-B56A-7D0BDA0474C1}"/>
              </a:ext>
            </a:extLst>
          </p:cNvPr>
          <p:cNvSpPr txBox="1"/>
          <p:nvPr/>
        </p:nvSpPr>
        <p:spPr>
          <a:xfrm>
            <a:off x="676890" y="6488668"/>
            <a:ext cx="24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Pisa, 29 novembre 2024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D6C551A-839A-65F5-D8CC-3C87838719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" r="16329"/>
          <a:stretch>
            <a:fillRect/>
          </a:stretch>
        </p:blipFill>
        <p:spPr>
          <a:xfrm>
            <a:off x="3787591" y="-11"/>
            <a:ext cx="4299330" cy="68580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89E3982-3304-90D2-95D4-57892674B135}"/>
              </a:ext>
            </a:extLst>
          </p:cNvPr>
          <p:cNvSpPr txBox="1"/>
          <p:nvPr/>
        </p:nvSpPr>
        <p:spPr>
          <a:xfrm>
            <a:off x="4626406" y="6488668"/>
            <a:ext cx="215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Roma, 3 giugno 2025</a:t>
            </a:r>
          </a:p>
        </p:txBody>
      </p:sp>
    </p:spTree>
    <p:extLst>
      <p:ext uri="{BB962C8B-B14F-4D97-AF65-F5344CB8AC3E}">
        <p14:creationId xmlns:p14="http://schemas.microsoft.com/office/powerpoint/2010/main" val="1237544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838200" y="362309"/>
            <a:ext cx="10515600" cy="1328379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it-IT" dirty="0"/>
              <a:t>Che succede all’università: nulla di buono</a:t>
            </a:r>
          </a:p>
        </p:txBody>
      </p:sp>
      <p:sp>
        <p:nvSpPr>
          <p:cNvPr id="109" name="Google Shape;109;p15"/>
          <p:cNvSpPr txBox="1">
            <a:spLocks noGrp="1"/>
          </p:cNvSpPr>
          <p:nvPr>
            <p:ph type="body" idx="1"/>
          </p:nvPr>
        </p:nvSpPr>
        <p:spPr>
          <a:xfrm>
            <a:off x="838200" y="1351172"/>
            <a:ext cx="10515600" cy="4351338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it-IT" dirty="0"/>
              <a:t>La “riforma” del “</a:t>
            </a:r>
            <a:r>
              <a:rPr lang="it-IT" dirty="0" err="1"/>
              <a:t>pre</a:t>
            </a:r>
            <a:r>
              <a:rPr lang="it-IT" dirty="0"/>
              <a:t>-ruolo”:</a:t>
            </a:r>
          </a:p>
          <a:p>
            <a:pPr lvl="1"/>
            <a:r>
              <a:rPr lang="it-IT" dirty="0"/>
              <a:t>Dalla Riforma Verducci (2022)...</a:t>
            </a:r>
          </a:p>
          <a:p>
            <a:pPr lvl="1"/>
            <a:r>
              <a:rPr lang="it-IT" dirty="0"/>
              <a:t>...all’emendamento Cattaneo-Occhiuto (3 giugno);</a:t>
            </a:r>
          </a:p>
          <a:p>
            <a:pPr lvl="0"/>
            <a:endParaRPr lang="it-IT" dirty="0"/>
          </a:p>
          <a:p>
            <a:pPr lvl="0"/>
            <a:r>
              <a:rPr lang="it-IT" dirty="0"/>
              <a:t>Il sottofinanziamento dell’università italiana:</a:t>
            </a:r>
          </a:p>
          <a:p>
            <a:pPr lvl="1"/>
            <a:r>
              <a:rPr lang="it-IT" dirty="0"/>
              <a:t>I tagli del Governo Meloni;</a:t>
            </a:r>
          </a:p>
          <a:p>
            <a:pPr lvl="1"/>
            <a:r>
              <a:rPr lang="it-IT" dirty="0"/>
              <a:t>Il sottofinanziamento strutturale;</a:t>
            </a:r>
          </a:p>
          <a:p>
            <a:pPr lvl="1"/>
            <a:r>
              <a:rPr lang="it-IT" dirty="0"/>
              <a:t>I fondi per la ricerca;</a:t>
            </a:r>
          </a:p>
          <a:p>
            <a:pPr lvl="1"/>
            <a:r>
              <a:rPr lang="it-IT" dirty="0"/>
              <a:t>La crescente competizione delle telematiche e la minaccia di accorpamenti.</a:t>
            </a:r>
          </a:p>
          <a:p>
            <a:pPr lvl="0"/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/>
        </p:nvSpPr>
        <p:spPr>
          <a:xfrm>
            <a:off x="5358843" y="3617492"/>
            <a:ext cx="687402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Tenure Track, 6 anni</a:t>
            </a:r>
            <a:endParaRPr dirty="0"/>
          </a:p>
        </p:txBody>
      </p:sp>
      <p:sp>
        <p:nvSpPr>
          <p:cNvPr id="169" name="Google Shape;169;p23"/>
          <p:cNvSpPr txBox="1"/>
          <p:nvPr/>
        </p:nvSpPr>
        <p:spPr>
          <a:xfrm>
            <a:off x="5348462" y="4034203"/>
            <a:ext cx="6390104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Contratto «vero» </a:t>
            </a: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dipendente, paga IRPEF e contributi «normali», gode di ferie, malattia, …;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 </a:t>
            </a:r>
            <a:r>
              <a:rPr lang="it-IT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minimo 2 anni</a:t>
            </a: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sottoposto alla </a:t>
            </a:r>
            <a:r>
              <a:rPr lang="it-IT" sz="20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contrattazione collettiva</a:t>
            </a: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70" name="Google Shape;170;p23"/>
          <p:cNvSpPr txBox="1"/>
          <p:nvPr/>
        </p:nvSpPr>
        <p:spPr>
          <a:xfrm>
            <a:off x="988297" y="1382529"/>
            <a:ext cx="3167315" cy="4001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Professore ordinario</a:t>
            </a:r>
            <a:endParaRPr/>
          </a:p>
        </p:txBody>
      </p:sp>
      <p:sp>
        <p:nvSpPr>
          <p:cNvPr id="171" name="Google Shape;171;p23"/>
          <p:cNvSpPr txBox="1"/>
          <p:nvPr/>
        </p:nvSpPr>
        <p:spPr>
          <a:xfrm>
            <a:off x="988297" y="1974520"/>
            <a:ext cx="3167315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Professore associato</a:t>
            </a:r>
            <a:endParaRPr/>
          </a:p>
        </p:txBody>
      </p:sp>
      <p:sp>
        <p:nvSpPr>
          <p:cNvPr id="172" name="Google Shape;172;p23"/>
          <p:cNvSpPr txBox="1"/>
          <p:nvPr/>
        </p:nvSpPr>
        <p:spPr>
          <a:xfrm>
            <a:off x="1025178" y="2923008"/>
            <a:ext cx="1705954" cy="400110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RTD-b</a:t>
            </a:r>
            <a:endParaRPr/>
          </a:p>
        </p:txBody>
      </p:sp>
      <p:sp>
        <p:nvSpPr>
          <p:cNvPr id="173" name="Google Shape;173;p23"/>
          <p:cNvSpPr txBox="1"/>
          <p:nvPr/>
        </p:nvSpPr>
        <p:spPr>
          <a:xfrm>
            <a:off x="1025177" y="3626330"/>
            <a:ext cx="1705956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RTD-a</a:t>
            </a:r>
            <a:endParaRPr/>
          </a:p>
        </p:txBody>
      </p:sp>
      <p:sp>
        <p:nvSpPr>
          <p:cNvPr id="174" name="Google Shape;174;p23"/>
          <p:cNvSpPr txBox="1"/>
          <p:nvPr/>
        </p:nvSpPr>
        <p:spPr>
          <a:xfrm>
            <a:off x="1025177" y="4321912"/>
            <a:ext cx="1787701" cy="707886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Assegno di ricerca</a:t>
            </a:r>
            <a:endParaRPr/>
          </a:p>
        </p:txBody>
      </p:sp>
      <p:sp>
        <p:nvSpPr>
          <p:cNvPr id="175" name="Google Shape;175;p23"/>
          <p:cNvSpPr/>
          <p:nvPr/>
        </p:nvSpPr>
        <p:spPr>
          <a:xfrm>
            <a:off x="1100156" y="2472116"/>
            <a:ext cx="1618407" cy="2200311"/>
          </a:xfrm>
          <a:prstGeom prst="mathMultiply">
            <a:avLst>
              <a:gd name="adj1" fmla="val 6706"/>
            </a:avLst>
          </a:prstGeom>
          <a:solidFill>
            <a:schemeClr val="dk1"/>
          </a:solidFill>
          <a:ln w="12700" cap="flat" cmpd="sng">
            <a:solidFill>
              <a:srgbClr val="2641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3"/>
          <p:cNvSpPr txBox="1"/>
          <p:nvPr/>
        </p:nvSpPr>
        <p:spPr>
          <a:xfrm>
            <a:off x="3517305" y="3626330"/>
            <a:ext cx="1682377" cy="400110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RTT</a:t>
            </a:r>
            <a:endParaRPr/>
          </a:p>
        </p:txBody>
      </p:sp>
      <p:sp>
        <p:nvSpPr>
          <p:cNvPr id="177" name="Google Shape;177;p23"/>
          <p:cNvSpPr/>
          <p:nvPr/>
        </p:nvSpPr>
        <p:spPr>
          <a:xfrm>
            <a:off x="560543" y="4336425"/>
            <a:ext cx="2826076" cy="1002763"/>
          </a:xfrm>
          <a:prstGeom prst="mathMultiply">
            <a:avLst>
              <a:gd name="adj1" fmla="val 6706"/>
            </a:avLst>
          </a:prstGeom>
          <a:solidFill>
            <a:schemeClr val="dk1"/>
          </a:solidFill>
          <a:ln w="12700" cap="flat" cmpd="sng">
            <a:solidFill>
              <a:srgbClr val="2641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3493728" y="4336425"/>
            <a:ext cx="1705954" cy="707886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Contratto di ricerca</a:t>
            </a:r>
            <a:endParaRPr dirty="0"/>
          </a:p>
        </p:txBody>
      </p:sp>
      <p:sp>
        <p:nvSpPr>
          <p:cNvPr id="179" name="Google Shape;179;p23"/>
          <p:cNvSpPr txBox="1"/>
          <p:nvPr/>
        </p:nvSpPr>
        <p:spPr>
          <a:xfrm>
            <a:off x="3517305" y="2787779"/>
            <a:ext cx="1682377" cy="400110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Tecnologo</a:t>
            </a:r>
            <a:endParaRPr/>
          </a:p>
        </p:txBody>
      </p:sp>
      <p:sp>
        <p:nvSpPr>
          <p:cNvPr id="180" name="Google Shape;180;p23"/>
          <p:cNvSpPr txBox="1"/>
          <p:nvPr/>
        </p:nvSpPr>
        <p:spPr>
          <a:xfrm>
            <a:off x="5358843" y="2806233"/>
            <a:ext cx="665775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Figura solo di ricerca ma a tempo indeterminato</a:t>
            </a:r>
            <a:endParaRPr dirty="0"/>
          </a:p>
        </p:txBody>
      </p:sp>
      <p:sp>
        <p:nvSpPr>
          <p:cNvPr id="181" name="Google Shape;181;p23"/>
          <p:cNvSpPr/>
          <p:nvPr/>
        </p:nvSpPr>
        <p:spPr>
          <a:xfrm>
            <a:off x="4158461" y="1241358"/>
            <a:ext cx="773024" cy="1325564"/>
          </a:xfrm>
          <a:prstGeom prst="rightBrace">
            <a:avLst>
              <a:gd name="adj1" fmla="val 27139"/>
              <a:gd name="adj2" fmla="val 50826"/>
            </a:avLst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5243352" y="1680070"/>
            <a:ext cx="31345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Posizioni </a:t>
            </a:r>
            <a:r>
              <a:rPr lang="it-IT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permanenti</a:t>
            </a:r>
            <a:endParaRPr/>
          </a:p>
        </p:txBody>
      </p:sp>
      <p:sp>
        <p:nvSpPr>
          <p:cNvPr id="183" name="Google Shape;183;p23"/>
          <p:cNvSpPr txBox="1"/>
          <p:nvPr/>
        </p:nvSpPr>
        <p:spPr>
          <a:xfrm>
            <a:off x="357930" y="5406543"/>
            <a:ext cx="1147613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it-IT" sz="2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finalmente, si riconosce che la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ricerca è lavoro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 va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inquadrata e pagata 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 tale;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it-IT" sz="2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diversi, quello principale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 dare alle università i fondi necessari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sostenere contratti che costano quasi il doppio – nonostante i soldi del PNRR, che proprio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questa riforma permetteva di ricevere.</a:t>
            </a:r>
            <a:endParaRPr b="1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388C0D-EAA2-3790-2F6E-9C12C21DB9E9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La “riforma” del “</a:t>
            </a:r>
            <a:r>
              <a:rPr lang="it-IT" dirty="0" err="1"/>
              <a:t>pre</a:t>
            </a:r>
            <a:r>
              <a:rPr lang="it-IT" dirty="0"/>
              <a:t>-ruolo”: </a:t>
            </a:r>
            <a:br>
              <a:rPr lang="it-IT" dirty="0"/>
            </a:br>
            <a:r>
              <a:rPr lang="it-IT" dirty="0"/>
              <a:t>«Riforma Verducci» (2022)</a:t>
            </a:r>
          </a:p>
        </p:txBody>
      </p:sp>
    </p:spTree>
    <p:extLst>
      <p:ext uri="{BB962C8B-B14F-4D97-AF65-F5344CB8AC3E}">
        <p14:creationId xmlns:p14="http://schemas.microsoft.com/office/powerpoint/2010/main" val="219415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C2D7E1-56EA-F51F-7D33-54785697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943"/>
            <a:ext cx="10515600" cy="1325563"/>
          </a:xfrm>
        </p:spPr>
        <p:txBody>
          <a:bodyPr/>
          <a:lstStyle/>
          <a:p>
            <a:r>
              <a:rPr lang="it-IT" dirty="0"/>
              <a:t>Nel frattempo, Il lavoro di ricerca/docenza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F919C-A4BA-258B-3FC0-B4169276E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2" y="6032411"/>
            <a:ext cx="11583575" cy="825589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La </a:t>
            </a:r>
            <a:r>
              <a:rPr lang="it-IT" b="1" dirty="0"/>
              <a:t>non attivazione del Contratto </a:t>
            </a:r>
            <a:r>
              <a:rPr lang="it-IT" dirty="0"/>
              <a:t>di Ricerca e la </a:t>
            </a:r>
            <a:r>
              <a:rPr lang="it-IT" b="1" dirty="0"/>
              <a:t>deroga a </a:t>
            </a:r>
            <a:r>
              <a:rPr lang="it-IT" b="1" dirty="0" err="1"/>
              <a:t>Rtda</a:t>
            </a:r>
            <a:r>
              <a:rPr lang="it-IT" b="1" dirty="0"/>
              <a:t> e Assegni </a:t>
            </a:r>
            <a:r>
              <a:rPr lang="it-IT" dirty="0"/>
              <a:t>fino all’1/01/2025 porta a una situazione senza precedenti: il </a:t>
            </a:r>
            <a:r>
              <a:rPr lang="it-IT" b="1" dirty="0"/>
              <a:t>40% è precario</a:t>
            </a:r>
            <a:r>
              <a:rPr lang="it-IT" dirty="0"/>
              <a:t>, senza contare «borse», docenze a contratto, …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598741"/>
              </p:ext>
            </p:extLst>
          </p:nvPr>
        </p:nvGraphicFramePr>
        <p:xfrm>
          <a:off x="165601" y="1060691"/>
          <a:ext cx="11653764" cy="4911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324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/>
        </p:nvSpPr>
        <p:spPr>
          <a:xfrm>
            <a:off x="1846407" y="2418428"/>
            <a:ext cx="1117404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867873" y="1339795"/>
            <a:ext cx="2934693" cy="4001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Professore ordinario</a:t>
            </a:r>
            <a:endParaRPr dirty="0"/>
          </a:p>
        </p:txBody>
      </p:sp>
      <p:sp>
        <p:nvSpPr>
          <p:cNvPr id="200" name="Google Shape;200;p25"/>
          <p:cNvSpPr txBox="1"/>
          <p:nvPr/>
        </p:nvSpPr>
        <p:spPr>
          <a:xfrm>
            <a:off x="867873" y="1897800"/>
            <a:ext cx="2934693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Professore associato</a:t>
            </a:r>
            <a:endParaRPr/>
          </a:p>
        </p:txBody>
      </p:sp>
      <p:sp>
        <p:nvSpPr>
          <p:cNvPr id="201" name="Google Shape;201;p25"/>
          <p:cNvSpPr txBox="1"/>
          <p:nvPr/>
        </p:nvSpPr>
        <p:spPr>
          <a:xfrm>
            <a:off x="880131" y="3396518"/>
            <a:ext cx="1129302" cy="400110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RTT</a:t>
            </a:r>
            <a:endParaRPr/>
          </a:p>
        </p:txBody>
      </p:sp>
      <p:sp>
        <p:nvSpPr>
          <p:cNvPr id="202" name="Google Shape;202;p25"/>
          <p:cNvSpPr txBox="1"/>
          <p:nvPr/>
        </p:nvSpPr>
        <p:spPr>
          <a:xfrm>
            <a:off x="867873" y="4285011"/>
            <a:ext cx="2161040" cy="707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Contratto di ricerca</a:t>
            </a:r>
            <a:endParaRPr/>
          </a:p>
        </p:txBody>
      </p:sp>
      <p:sp>
        <p:nvSpPr>
          <p:cNvPr id="203" name="Google Shape;203;p25"/>
          <p:cNvSpPr txBox="1"/>
          <p:nvPr/>
        </p:nvSpPr>
        <p:spPr>
          <a:xfrm>
            <a:off x="867873" y="2770633"/>
            <a:ext cx="1682377" cy="400110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Tecnologo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3172321" y="4301996"/>
            <a:ext cx="2161041" cy="707886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Contratto Post-Doc</a:t>
            </a:r>
            <a:endParaRPr dirty="0"/>
          </a:p>
        </p:txBody>
      </p:sp>
      <p:sp>
        <p:nvSpPr>
          <p:cNvPr id="205" name="Google Shape;205;p25"/>
          <p:cNvSpPr txBox="1"/>
          <p:nvPr/>
        </p:nvSpPr>
        <p:spPr>
          <a:xfrm>
            <a:off x="5839126" y="4290638"/>
            <a:ext cx="577332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 Contratto di Ricerca, ma 1-3 anni, senza contrattazione collettiva.</a:t>
            </a:r>
            <a:endParaRPr/>
          </a:p>
        </p:txBody>
      </p:sp>
      <p:sp>
        <p:nvSpPr>
          <p:cNvPr id="206" name="Google Shape;206;p25"/>
          <p:cNvSpPr txBox="1"/>
          <p:nvPr/>
        </p:nvSpPr>
        <p:spPr>
          <a:xfrm>
            <a:off x="3172321" y="5438202"/>
            <a:ext cx="2161041" cy="707886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Assistenti alla Ricerca Sr.</a:t>
            </a:r>
            <a:endParaRPr/>
          </a:p>
        </p:txBody>
      </p:sp>
      <p:sp>
        <p:nvSpPr>
          <p:cNvPr id="207" name="Google Shape;207;p25"/>
          <p:cNvSpPr txBox="1"/>
          <p:nvPr/>
        </p:nvSpPr>
        <p:spPr>
          <a:xfrm>
            <a:off x="5839126" y="5438242"/>
            <a:ext cx="613728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Chiamati nel testo «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borsisti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», 1-6 anni complessivi, in alcune situazioni senza concorso</a:t>
            </a:r>
            <a:endParaRPr dirty="0"/>
          </a:p>
        </p:txBody>
      </p:sp>
      <p:sp>
        <p:nvSpPr>
          <p:cNvPr id="208" name="Google Shape;208;p25"/>
          <p:cNvSpPr txBox="1"/>
          <p:nvPr/>
        </p:nvSpPr>
        <p:spPr>
          <a:xfrm>
            <a:off x="867873" y="5438202"/>
            <a:ext cx="2161041" cy="707886"/>
          </a:xfrm>
          <a:prstGeom prst="rect">
            <a:avLst/>
          </a:prstGeom>
          <a:solidFill>
            <a:srgbClr val="92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Assistenti alla Ricerca Jr.</a:t>
            </a:r>
            <a:endParaRPr dirty="0"/>
          </a:p>
        </p:txBody>
      </p:sp>
      <p:sp>
        <p:nvSpPr>
          <p:cNvPr id="209" name="Google Shape;209;p25"/>
          <p:cNvSpPr txBox="1"/>
          <p:nvPr/>
        </p:nvSpPr>
        <p:spPr>
          <a:xfrm>
            <a:off x="3172322" y="2888687"/>
            <a:ext cx="2161040" cy="707886"/>
          </a:xfrm>
          <a:prstGeom prst="rect">
            <a:avLst/>
          </a:prstGeom>
          <a:solidFill>
            <a:srgbClr val="CC04B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Professore Aggiunto</a:t>
            </a:r>
            <a:endParaRPr/>
          </a:p>
        </p:txBody>
      </p:sp>
      <p:sp>
        <p:nvSpPr>
          <p:cNvPr id="210" name="Google Shape;210;p25"/>
          <p:cNvSpPr txBox="1"/>
          <p:nvPr/>
        </p:nvSpPr>
        <p:spPr>
          <a:xfrm>
            <a:off x="5839126" y="2888687"/>
            <a:ext cx="585459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chiamata diretta, senza limiti di stipendio, né bisogno di ASN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per massimo di 3 anni.</a:t>
            </a:r>
            <a:endParaRPr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A91AA15-75DB-3932-40A2-85C157E36B0E}"/>
              </a:ext>
            </a:extLst>
          </p:cNvPr>
          <p:cNvSpPr txBox="1">
            <a:spLocks/>
          </p:cNvSpPr>
          <p:nvPr/>
        </p:nvSpPr>
        <p:spPr>
          <a:xfrm>
            <a:off x="838200" y="614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La “riforma” del “</a:t>
            </a:r>
            <a:r>
              <a:rPr lang="it-IT" dirty="0" err="1"/>
              <a:t>pre</a:t>
            </a:r>
            <a:r>
              <a:rPr lang="it-IT" dirty="0"/>
              <a:t>-ruolo”: </a:t>
            </a:r>
            <a:br>
              <a:rPr lang="it-IT" dirty="0"/>
            </a:br>
            <a:r>
              <a:rPr lang="it-IT" dirty="0"/>
              <a:t>La Riforma «Bernini» (DDL 1240)</a:t>
            </a:r>
          </a:p>
        </p:txBody>
      </p:sp>
    </p:spTree>
    <p:extLst>
      <p:ext uri="{BB962C8B-B14F-4D97-AF65-F5344CB8AC3E}">
        <p14:creationId xmlns:p14="http://schemas.microsoft.com/office/powerpoint/2010/main" val="45511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/>
        </p:nvSpPr>
        <p:spPr>
          <a:xfrm>
            <a:off x="448110" y="317958"/>
            <a:ext cx="11174046" cy="98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7"/>
          <p:cNvSpPr txBox="1">
            <a:spLocks noGrp="1"/>
          </p:cNvSpPr>
          <p:nvPr>
            <p:ph type="body" idx="1"/>
          </p:nvPr>
        </p:nvSpPr>
        <p:spPr>
          <a:xfrm>
            <a:off x="614632" y="1563672"/>
            <a:ext cx="10962736" cy="497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it-IT" sz="2000" dirty="0"/>
              <a:t>Dopo le </a:t>
            </a:r>
            <a:r>
              <a:rPr lang="it-IT" sz="2000" b="1" dirty="0"/>
              <a:t>proteste di precarie e sindacati </a:t>
            </a:r>
            <a:r>
              <a:rPr lang="it-IT" sz="2000" dirty="0"/>
              <a:t>– compresi </a:t>
            </a:r>
            <a:r>
              <a:rPr lang="it-IT" sz="2000" b="1" dirty="0"/>
              <a:t>gli esposti di ADI e FLC-Cgil alla Commissione Europea,</a:t>
            </a:r>
            <a:r>
              <a:rPr lang="it-IT" sz="2000" dirty="0"/>
              <a:t> per potenziale </a:t>
            </a:r>
            <a:r>
              <a:rPr lang="it-IT" sz="2000" b="1" dirty="0"/>
              <a:t>reversal</a:t>
            </a:r>
            <a:r>
              <a:rPr lang="it-IT" sz="2000" dirty="0"/>
              <a:t> – a metà febbraio la Ministra </a:t>
            </a:r>
            <a:r>
              <a:rPr lang="it-IT" sz="2000" b="1" dirty="0"/>
              <a:t>sospende l’iter del DDL</a:t>
            </a:r>
            <a:r>
              <a:rPr lang="it-IT" sz="2000" dirty="0"/>
              <a:t>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it-IT" sz="2000" dirty="0"/>
              <a:t>Parallelamente, dopo anni di ostruzionismo</a:t>
            </a:r>
            <a:r>
              <a:rPr lang="it-IT" sz="2000" b="1" dirty="0"/>
              <a:t>, sbloccato il Contratto di Ricerca </a:t>
            </a:r>
            <a:r>
              <a:rPr lang="it-IT" sz="2000" dirty="0"/>
              <a:t>– per il quale, però, vengono </a:t>
            </a:r>
            <a:r>
              <a:rPr lang="it-IT" sz="2000" b="1" dirty="0"/>
              <a:t>stanziati appena 37.5 milioni</a:t>
            </a:r>
            <a:r>
              <a:rPr lang="it-IT" sz="2000" dirty="0"/>
              <a:t> (da 1 a 5 per ateneo!).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it-IT" sz="2000" dirty="0"/>
              <a:t>A maggio, nonostante lo </a:t>
            </a:r>
            <a:r>
              <a:rPr lang="it-IT" sz="2000" b="1" dirty="0"/>
              <a:t>sciopero nazionale del precariato universitario (12/5), </a:t>
            </a:r>
            <a:r>
              <a:rPr lang="it-IT" sz="2000" dirty="0"/>
              <a:t>blitz del governo: un </a:t>
            </a:r>
            <a:r>
              <a:rPr lang="it-IT" sz="2000" b="1" dirty="0"/>
              <a:t>emendamento a firma Occhiuto-Cattaneo-Galliani-</a:t>
            </a:r>
            <a:r>
              <a:rPr lang="it-IT" sz="2000" dirty="0"/>
              <a:t>Bucalo-Paganella-</a:t>
            </a:r>
            <a:r>
              <a:rPr lang="it-IT" sz="2000" dirty="0" err="1"/>
              <a:t>Fallucchi</a:t>
            </a:r>
            <a:r>
              <a:rPr lang="it-IT" sz="2000" dirty="0"/>
              <a:t> alla legge che recepiva il DL 45/2025 “Ulteriori disposizioni urgenti in materia di attuazione delle misure del PNRR e per l’</a:t>
            </a:r>
            <a:r>
              <a:rPr lang="it-IT" sz="2000" b="1" dirty="0"/>
              <a:t>avvio </a:t>
            </a:r>
            <a:r>
              <a:rPr lang="it-IT" sz="2000" b="1" dirty="0" err="1"/>
              <a:t>dell’a.s</a:t>
            </a:r>
            <a:r>
              <a:rPr lang="it-IT" sz="2000" dirty="0" err="1"/>
              <a:t>.</a:t>
            </a:r>
            <a:r>
              <a:rPr lang="it-IT" sz="2000" dirty="0"/>
              <a:t> 2025/2026”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it-IT" sz="2000" dirty="0"/>
              <a:t>L’emendamento introduce: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lang="it-IT" sz="20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lang="it-IT" sz="20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lang="it-IT" sz="2000" dirty="0"/>
          </a:p>
          <a:p>
            <a:pPr>
              <a:buClr>
                <a:schemeClr val="dk1"/>
              </a:buClr>
              <a:buSzPts val="2000"/>
            </a:pPr>
            <a:r>
              <a:rPr lang="it-IT" sz="2000" dirty="0"/>
              <a:t>Nonostante il governo faccia filtrare rassicurazioni UE, </a:t>
            </a:r>
            <a:r>
              <a:rPr lang="it-IT" sz="2000" b="1" dirty="0"/>
              <a:t>nuovi ricorsi di Adi ed FLC-Cgil, </a:t>
            </a:r>
            <a:r>
              <a:rPr lang="it-IT" sz="2000" dirty="0"/>
              <a:t>documento molto duro della Società Italiana di Economia, …</a:t>
            </a:r>
            <a:r>
              <a:rPr lang="it-IT" sz="2000" b="1" dirty="0"/>
              <a:t> - si vedrà quale sarà la fine di questa vicenda.</a:t>
            </a:r>
            <a:endParaRPr sz="2000" b="1" dirty="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A257D03-5189-6B10-5499-AAC88BFDF35A}"/>
              </a:ext>
            </a:extLst>
          </p:cNvPr>
          <p:cNvSpPr txBox="1">
            <a:spLocks/>
          </p:cNvSpPr>
          <p:nvPr/>
        </p:nvSpPr>
        <p:spPr>
          <a:xfrm>
            <a:off x="838200" y="614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La “riforma” del “</a:t>
            </a:r>
            <a:r>
              <a:rPr lang="it-IT" dirty="0" err="1"/>
              <a:t>pre</a:t>
            </a:r>
            <a:r>
              <a:rPr lang="it-IT" dirty="0"/>
              <a:t>-ruolo”: </a:t>
            </a:r>
            <a:br>
              <a:rPr lang="it-IT" dirty="0"/>
            </a:br>
            <a:r>
              <a:rPr lang="it-IT" dirty="0"/>
              <a:t>Lo stop, e la toppa</a:t>
            </a:r>
          </a:p>
        </p:txBody>
      </p:sp>
      <p:sp>
        <p:nvSpPr>
          <p:cNvPr id="5" name="Google Shape;204;p25">
            <a:extLst>
              <a:ext uri="{FF2B5EF4-FFF2-40B4-BE49-F238E27FC236}">
                <a16:creationId xmlns:a16="http://schemas.microsoft.com/office/drawing/2014/main" id="{65B74B55-A7BC-DE25-FCF0-C37101D8F13B}"/>
              </a:ext>
            </a:extLst>
          </p:cNvPr>
          <p:cNvSpPr txBox="1"/>
          <p:nvPr/>
        </p:nvSpPr>
        <p:spPr>
          <a:xfrm>
            <a:off x="1000201" y="4561396"/>
            <a:ext cx="2538404" cy="400069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Incarico Post-Doc</a:t>
            </a:r>
            <a:endParaRPr dirty="0"/>
          </a:p>
        </p:txBody>
      </p:sp>
      <p:sp>
        <p:nvSpPr>
          <p:cNvPr id="6" name="Google Shape;205;p25">
            <a:extLst>
              <a:ext uri="{FF2B5EF4-FFF2-40B4-BE49-F238E27FC236}">
                <a16:creationId xmlns:a16="http://schemas.microsoft.com/office/drawing/2014/main" id="{C468970B-54F8-03E2-15B5-B8CF98070C41}"/>
              </a:ext>
            </a:extLst>
          </p:cNvPr>
          <p:cNvSpPr txBox="1"/>
          <p:nvPr/>
        </p:nvSpPr>
        <p:spPr>
          <a:xfrm>
            <a:off x="3924174" y="4407507"/>
            <a:ext cx="742962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 Contratto Post-Doc, ma con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obbligo di didattica e terza missione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come gli </a:t>
            </a:r>
            <a:r>
              <a:rPr lang="it-IT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Rtda</a:t>
            </a: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che di fatto </a:t>
            </a:r>
            <a:r>
              <a:rPr lang="it-IT" sz="2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punta a sostituire (!).</a:t>
            </a:r>
            <a:endParaRPr b="1" u="sng" dirty="0"/>
          </a:p>
        </p:txBody>
      </p:sp>
      <p:sp>
        <p:nvSpPr>
          <p:cNvPr id="8" name="Google Shape;205;p25">
            <a:extLst>
              <a:ext uri="{FF2B5EF4-FFF2-40B4-BE49-F238E27FC236}">
                <a16:creationId xmlns:a16="http://schemas.microsoft.com/office/drawing/2014/main" id="{745E0D4B-50FB-D585-7FF0-08372C1E1B57}"/>
              </a:ext>
            </a:extLst>
          </p:cNvPr>
          <p:cNvSpPr txBox="1"/>
          <p:nvPr/>
        </p:nvSpPr>
        <p:spPr>
          <a:xfrm>
            <a:off x="3924174" y="5171840"/>
            <a:ext cx="742962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vecchio assegno, ma </a:t>
            </a:r>
            <a:r>
              <a:rPr lang="it-IT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laureati da </a:t>
            </a:r>
            <a:r>
              <a:rPr lang="it-IT" sz="2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 più di 6 anni.</a:t>
            </a:r>
            <a:endParaRPr b="1" u="sng" dirty="0"/>
          </a:p>
        </p:txBody>
      </p:sp>
      <p:sp>
        <p:nvSpPr>
          <p:cNvPr id="9" name="Google Shape;208;p25">
            <a:extLst>
              <a:ext uri="{FF2B5EF4-FFF2-40B4-BE49-F238E27FC236}">
                <a16:creationId xmlns:a16="http://schemas.microsoft.com/office/drawing/2014/main" id="{13F743EC-9F1F-60F3-F48C-18D90A27E30D}"/>
              </a:ext>
            </a:extLst>
          </p:cNvPr>
          <p:cNvSpPr txBox="1"/>
          <p:nvPr/>
        </p:nvSpPr>
        <p:spPr>
          <a:xfrm>
            <a:off x="1000201" y="5150649"/>
            <a:ext cx="2538404" cy="400069"/>
          </a:xfrm>
          <a:prstGeom prst="rect">
            <a:avLst/>
          </a:prstGeom>
          <a:solidFill>
            <a:srgbClr val="92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Incarico di Ricerca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808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B3CD4-F8B9-9227-90DE-3A9521798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4CAD39-5DB0-307F-A510-49CB467AB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15" y="1199072"/>
            <a:ext cx="11399969" cy="55155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>
                <a:hlinkClick r:id="rId2"/>
              </a:rPr>
              <a:t>Decreto Ministeriale n. 1170 del 07-08-2024</a:t>
            </a:r>
            <a:r>
              <a:rPr lang="it-IT" dirty="0"/>
              <a:t>:</a:t>
            </a:r>
          </a:p>
          <a:p>
            <a:r>
              <a:rPr lang="it-IT" dirty="0"/>
              <a:t>In totale, </a:t>
            </a:r>
            <a:r>
              <a:rPr lang="it-IT" b="1" dirty="0"/>
              <a:t>-173 milioni</a:t>
            </a:r>
            <a:r>
              <a:rPr lang="it-IT" dirty="0"/>
              <a:t> di Fondo di Finanziamento Ordinario (FFO);</a:t>
            </a:r>
          </a:p>
          <a:p>
            <a:r>
              <a:rPr lang="it-IT" dirty="0"/>
              <a:t>Ma bisogna sommare le </a:t>
            </a:r>
            <a:r>
              <a:rPr lang="it-IT" b="1" dirty="0"/>
              <a:t>nuove risorse specificamente destinate al piano straordinario dal DM 445/2022 (340 milioni)</a:t>
            </a:r>
            <a:r>
              <a:rPr lang="it-IT" dirty="0"/>
              <a:t>, fatte rientrare nell’FFO;</a:t>
            </a:r>
          </a:p>
          <a:p>
            <a:r>
              <a:rPr lang="it-IT" dirty="0"/>
              <a:t>Inoltre, </a:t>
            </a:r>
            <a:r>
              <a:rPr lang="it-IT" b="1" dirty="0"/>
              <a:t>entrano a regime gli aumenti delle retribuzioni del personale TAB e dei docenti e ricercatori </a:t>
            </a:r>
            <a:r>
              <a:rPr lang="it-IT" dirty="0"/>
              <a:t>– previsto +300 milioni almeno.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Legge Finanziaria 2025: </a:t>
            </a:r>
          </a:p>
          <a:p>
            <a:r>
              <a:rPr lang="it-IT" b="1" dirty="0"/>
              <a:t>Ulteriore taglio di 702 </a:t>
            </a:r>
            <a:r>
              <a:rPr lang="it-IT" dirty="0"/>
              <a:t>milioni nel triennio </a:t>
            </a:r>
            <a:r>
              <a:rPr lang="it-IT" b="1" dirty="0"/>
              <a:t>2025-27</a:t>
            </a:r>
            <a:r>
              <a:rPr lang="it-IT" dirty="0"/>
              <a:t>;</a:t>
            </a:r>
          </a:p>
          <a:p>
            <a:r>
              <a:rPr lang="it-IT" dirty="0"/>
              <a:t>Per il 2025, </a:t>
            </a:r>
            <a:r>
              <a:rPr lang="it-IT" b="1" dirty="0"/>
              <a:t>blocco del turnover al 75% per tutte le PA</a:t>
            </a:r>
            <a:r>
              <a:rPr lang="it-IT" dirty="0"/>
              <a:t>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Al momento, per il 2025, promessa di portare l’FFO a 9,3 miliardi:</a:t>
            </a:r>
          </a:p>
          <a:p>
            <a:r>
              <a:rPr lang="it-IT" dirty="0"/>
              <a:t>Si vedrà, da legge di bilancio 2022 erano già previsti aumenti fino ad almeno 9,6</a:t>
            </a:r>
          </a:p>
          <a:p>
            <a:endParaRPr lang="it-IT" dirty="0"/>
          </a:p>
          <a:p>
            <a:pPr lvl="1"/>
            <a:endParaRPr lang="it-IT" dirty="0"/>
          </a:p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1478EDB2-681E-ECB5-7A3E-8833BB10F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"/>
            <a:ext cx="10515600" cy="1311639"/>
          </a:xfrm>
        </p:spPr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tagli</a:t>
            </a:r>
            <a:r>
              <a:rPr lang="en-GB" dirty="0"/>
              <a:t> per il 2024 e 2025-27</a:t>
            </a:r>
          </a:p>
        </p:txBody>
      </p:sp>
    </p:spTree>
    <p:extLst>
      <p:ext uri="{BB962C8B-B14F-4D97-AF65-F5344CB8AC3E}">
        <p14:creationId xmlns:p14="http://schemas.microsoft.com/office/powerpoint/2010/main" val="210757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C7E65E-D670-6E9F-7805-BA90B77F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Il </a:t>
            </a:r>
            <a:r>
              <a:rPr lang="en-GB" dirty="0" err="1"/>
              <a:t>sottofinanziamento</a:t>
            </a:r>
            <a:r>
              <a:rPr lang="en-GB" dirty="0"/>
              <a:t> </a:t>
            </a:r>
            <a:r>
              <a:rPr lang="en-GB" dirty="0" err="1"/>
              <a:t>strutturale</a:t>
            </a:r>
            <a:r>
              <a:rPr lang="en-GB" dirty="0"/>
              <a:t>:</a:t>
            </a:r>
            <a:br>
              <a:rPr lang="en-GB" dirty="0"/>
            </a:br>
            <a:r>
              <a:rPr lang="it-IT" dirty="0"/>
              <a:t>Ricercatori p.c., 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536DDB-7B3E-AF85-DF6C-345907E1A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50" y="1796633"/>
            <a:ext cx="11189898" cy="969333"/>
          </a:xfrm>
        </p:spPr>
        <p:txBody>
          <a:bodyPr>
            <a:normAutofit/>
          </a:bodyPr>
          <a:lstStyle/>
          <a:p>
            <a:r>
              <a:rPr lang="it-IT" dirty="0"/>
              <a:t>Fonte: Senato, mozione CATTANEO, UNTERBERGER, SPAGNOLLI, DURNWALDER, PATTON: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0F5ECB0-F49B-983D-83AB-FAEC075A9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926" y="2656251"/>
            <a:ext cx="7422147" cy="4104042"/>
          </a:xfrm>
          <a:prstGeom prst="rect">
            <a:avLst/>
          </a:prstGeom>
        </p:spPr>
      </p:pic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3DE46970-ADD7-B72A-05BF-0F84EDA90987}"/>
              </a:ext>
            </a:extLst>
          </p:cNvPr>
          <p:cNvCxnSpPr>
            <a:cxnSpLocks/>
          </p:cNvCxnSpPr>
          <p:nvPr/>
        </p:nvCxnSpPr>
        <p:spPr>
          <a:xfrm>
            <a:off x="4494362" y="3754328"/>
            <a:ext cx="42269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E1B57EB-4DCE-00FF-2968-02B445F26316}"/>
              </a:ext>
            </a:extLst>
          </p:cNvPr>
          <p:cNvCxnSpPr>
            <a:cxnSpLocks/>
          </p:cNvCxnSpPr>
          <p:nvPr/>
        </p:nvCxnSpPr>
        <p:spPr>
          <a:xfrm>
            <a:off x="3119887" y="3958487"/>
            <a:ext cx="46783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81F217C7-876A-124F-9E46-078F009F0EAE}"/>
              </a:ext>
            </a:extLst>
          </p:cNvPr>
          <p:cNvCxnSpPr>
            <a:cxnSpLocks/>
          </p:cNvCxnSpPr>
          <p:nvPr/>
        </p:nvCxnSpPr>
        <p:spPr>
          <a:xfrm>
            <a:off x="3119887" y="4386932"/>
            <a:ext cx="56014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7874FF1E-365A-2445-B424-26F1C2DDCF11}"/>
              </a:ext>
            </a:extLst>
          </p:cNvPr>
          <p:cNvCxnSpPr>
            <a:cxnSpLocks/>
          </p:cNvCxnSpPr>
          <p:nvPr/>
        </p:nvCxnSpPr>
        <p:spPr>
          <a:xfrm>
            <a:off x="3119887" y="4599717"/>
            <a:ext cx="2976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BBB48138-0C13-CD58-E182-7F82F179C6AB}"/>
              </a:ext>
            </a:extLst>
          </p:cNvPr>
          <p:cNvCxnSpPr>
            <a:cxnSpLocks/>
          </p:cNvCxnSpPr>
          <p:nvPr/>
        </p:nvCxnSpPr>
        <p:spPr>
          <a:xfrm>
            <a:off x="4071667" y="5873551"/>
            <a:ext cx="45288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ED59A857-79C1-6C91-310D-ED6A54B0C60A}"/>
              </a:ext>
            </a:extLst>
          </p:cNvPr>
          <p:cNvCxnSpPr>
            <a:cxnSpLocks/>
          </p:cNvCxnSpPr>
          <p:nvPr/>
        </p:nvCxnSpPr>
        <p:spPr>
          <a:xfrm>
            <a:off x="3656161" y="5680894"/>
            <a:ext cx="50651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94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57" y="1813959"/>
            <a:ext cx="9653665" cy="5044041"/>
          </a:xfrm>
        </p:spPr>
      </p:pic>
      <p:sp>
        <p:nvSpPr>
          <p:cNvPr id="4" name="Cerchio vuoto 3">
            <a:extLst>
              <a:ext uri="{FF2B5EF4-FFF2-40B4-BE49-F238E27FC236}">
                <a16:creationId xmlns:a16="http://schemas.microsoft.com/office/drawing/2014/main" id="{62D42DCB-FAC1-EDAB-DD51-D22BFB25C13A}"/>
              </a:ext>
            </a:extLst>
          </p:cNvPr>
          <p:cNvSpPr/>
          <p:nvPr/>
        </p:nvSpPr>
        <p:spPr>
          <a:xfrm>
            <a:off x="9945974" y="2045515"/>
            <a:ext cx="951875" cy="675200"/>
          </a:xfrm>
          <a:prstGeom prst="donut">
            <a:avLst>
              <a:gd name="adj" fmla="val 484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Cerchio vuoto 6">
            <a:extLst>
              <a:ext uri="{FF2B5EF4-FFF2-40B4-BE49-F238E27FC236}">
                <a16:creationId xmlns:a16="http://schemas.microsoft.com/office/drawing/2014/main" id="{D1FB0B2D-F8AE-97B1-5C36-2BE740AA44CB}"/>
              </a:ext>
            </a:extLst>
          </p:cNvPr>
          <p:cNvSpPr/>
          <p:nvPr/>
        </p:nvSpPr>
        <p:spPr>
          <a:xfrm>
            <a:off x="9281410" y="3317044"/>
            <a:ext cx="1778833" cy="675200"/>
          </a:xfrm>
          <a:prstGeom prst="donut">
            <a:avLst>
              <a:gd name="adj" fmla="val 484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Cerchio vuoto 7">
            <a:extLst>
              <a:ext uri="{FF2B5EF4-FFF2-40B4-BE49-F238E27FC236}">
                <a16:creationId xmlns:a16="http://schemas.microsoft.com/office/drawing/2014/main" id="{B5217BD7-9AF5-2C96-32EF-49B4471FB46E}"/>
              </a:ext>
            </a:extLst>
          </p:cNvPr>
          <p:cNvSpPr/>
          <p:nvPr/>
        </p:nvSpPr>
        <p:spPr>
          <a:xfrm>
            <a:off x="1019330" y="6182800"/>
            <a:ext cx="1778833" cy="675200"/>
          </a:xfrm>
          <a:prstGeom prst="donut">
            <a:avLst>
              <a:gd name="adj" fmla="val 484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478D88D1-4DE7-8B08-0F83-2056706BD1BB}"/>
              </a:ext>
            </a:extLst>
          </p:cNvPr>
          <p:cNvCxnSpPr>
            <a:cxnSpLocks/>
          </p:cNvCxnSpPr>
          <p:nvPr/>
        </p:nvCxnSpPr>
        <p:spPr>
          <a:xfrm flipV="1">
            <a:off x="2615784" y="3582649"/>
            <a:ext cx="8087193" cy="1199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olo 1">
            <a:extLst>
              <a:ext uri="{FF2B5EF4-FFF2-40B4-BE49-F238E27FC236}">
                <a16:creationId xmlns:a16="http://schemas.microsoft.com/office/drawing/2014/main" id="{5425AC74-1CA6-9C9F-F454-BDFE06EB6290}"/>
              </a:ext>
            </a:extLst>
          </p:cNvPr>
          <p:cNvSpPr txBox="1">
            <a:spLocks/>
          </p:cNvSpPr>
          <p:nvPr/>
        </p:nvSpPr>
        <p:spPr>
          <a:xfrm>
            <a:off x="838200" y="-1"/>
            <a:ext cx="10515600" cy="1813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Il </a:t>
            </a:r>
            <a:r>
              <a:rPr lang="en-GB" dirty="0" err="1"/>
              <a:t>sottofinanziamento</a:t>
            </a:r>
            <a:r>
              <a:rPr lang="en-GB" dirty="0"/>
              <a:t> </a:t>
            </a:r>
            <a:r>
              <a:rPr lang="en-GB" dirty="0" err="1"/>
              <a:t>strutturale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L’FFO, </a:t>
            </a:r>
            <a:r>
              <a:rPr lang="en-GB" dirty="0" err="1"/>
              <a:t>nominale</a:t>
            </a:r>
            <a:r>
              <a:rPr lang="en-GB" dirty="0"/>
              <a:t> e a </a:t>
            </a:r>
            <a:r>
              <a:rPr lang="en-GB" dirty="0" err="1"/>
              <a:t>prezzi</a:t>
            </a:r>
            <a:r>
              <a:rPr lang="en-GB" dirty="0"/>
              <a:t> 2000</a:t>
            </a:r>
          </a:p>
          <a:p>
            <a:r>
              <a:rPr lang="en-GB" sz="2000" dirty="0"/>
              <a:t>Fonte: FLC-</a:t>
            </a:r>
            <a:r>
              <a:rPr lang="en-GB" sz="2000" dirty="0" err="1"/>
              <a:t>Cgil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4805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2233565" y="1803344"/>
            <a:ext cx="7724870" cy="46786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F922F17-3263-0362-0BD9-103EC002AB1F}"/>
              </a:ext>
            </a:extLst>
          </p:cNvPr>
          <p:cNvSpPr txBox="1">
            <a:spLocks/>
          </p:cNvSpPr>
          <p:nvPr/>
        </p:nvSpPr>
        <p:spPr>
          <a:xfrm>
            <a:off x="838200" y="198406"/>
            <a:ext cx="10515600" cy="1311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Il </a:t>
            </a:r>
            <a:r>
              <a:rPr lang="en-GB" dirty="0" err="1"/>
              <a:t>sottofinanziamento</a:t>
            </a:r>
            <a:r>
              <a:rPr lang="en-GB" dirty="0"/>
              <a:t> </a:t>
            </a:r>
            <a:r>
              <a:rPr lang="en-GB" dirty="0" err="1"/>
              <a:t>strutturale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Andamento FFO, e quota base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458638" y="1825625"/>
            <a:ext cx="586092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t-IT" sz="2400" dirty="0"/>
              <a:t>Fonte OCSE, </a:t>
            </a:r>
            <a:r>
              <a:rPr lang="it-IT" sz="2400" i="1" dirty="0" err="1"/>
              <a:t>Education</a:t>
            </a:r>
            <a:r>
              <a:rPr lang="it-IT" sz="2400" i="1" dirty="0"/>
              <a:t> </a:t>
            </a:r>
            <a:r>
              <a:rPr lang="it-IT" sz="2400" i="1" dirty="0" err="1"/>
              <a:t>at</a:t>
            </a:r>
            <a:r>
              <a:rPr lang="it-IT" sz="2400" i="1" dirty="0"/>
              <a:t> a </a:t>
            </a:r>
            <a:r>
              <a:rPr lang="it-IT" sz="2400" i="1" dirty="0" err="1"/>
              <a:t>Glance</a:t>
            </a:r>
            <a:r>
              <a:rPr lang="it-IT" sz="2400" dirty="0"/>
              <a:t>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t-IT" sz="2400" dirty="0"/>
              <a:t>Non solo la </a:t>
            </a:r>
            <a:r>
              <a:rPr lang="it-IT" sz="2400" b="1" dirty="0"/>
              <a:t>spesa per istruzione terziaria in % al Pil è di molto inferiore alla media OCSE </a:t>
            </a:r>
            <a:r>
              <a:rPr lang="it-IT" sz="2400" dirty="0"/>
              <a:t>e a quella di paesi «comparabili», ma: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it-IT" sz="2000" dirty="0"/>
              <a:t>Spesa </a:t>
            </a:r>
            <a:r>
              <a:rPr lang="it-IT" sz="2000" b="1" dirty="0"/>
              <a:t>per studente 2/3 media OCSE</a:t>
            </a:r>
            <a:r>
              <a:rPr lang="it-IT" sz="2000" dirty="0"/>
              <a:t>;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it-IT" sz="2000" dirty="0"/>
              <a:t>A crescere è solo la</a:t>
            </a:r>
            <a:r>
              <a:rPr lang="it-IT" sz="2000" b="1" dirty="0"/>
              <a:t> componente </a:t>
            </a:r>
            <a:br>
              <a:rPr lang="it-IT" sz="2000" b="1" dirty="0"/>
            </a:br>
            <a:r>
              <a:rPr lang="it-IT" sz="2000" b="1" dirty="0"/>
              <a:t>privata </a:t>
            </a:r>
            <a:r>
              <a:rPr lang="it-IT" sz="2000" dirty="0"/>
              <a:t>– cioè quella delle famiglie:</a:t>
            </a:r>
            <a:endParaRPr dirty="0"/>
          </a:p>
        </p:txBody>
      </p:sp>
      <p:graphicFrame>
        <p:nvGraphicFramePr>
          <p:cNvPr id="122" name="Google Shape;122;p17"/>
          <p:cNvGraphicFramePr/>
          <p:nvPr>
            <p:extLst>
              <p:ext uri="{D42A27DB-BD31-4B8C-83A1-F6EECF244321}">
                <p14:modId xmlns:p14="http://schemas.microsoft.com/office/powerpoint/2010/main" val="2827752332"/>
              </p:ext>
            </p:extLst>
          </p:nvPr>
        </p:nvGraphicFramePr>
        <p:xfrm>
          <a:off x="6699121" y="1367159"/>
          <a:ext cx="5371500" cy="52682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5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Anno</a:t>
                      </a:r>
                      <a:endParaRPr sz="1600" b="1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Paese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Spesa per studente (PPP$)</a:t>
                      </a:r>
                      <a:endParaRPr sz="1600" b="1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Spesa </a:t>
                      </a:r>
                      <a:r>
                        <a:rPr lang="it-IT" sz="1600" b="1" u="none" strike="noStrike" cap="none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istr</a:t>
                      </a:r>
                      <a:r>
                        <a:rPr lang="it-IT" sz="16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 terziaria (% PIL)</a:t>
                      </a:r>
                      <a:endParaRPr sz="1600" b="1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Spesa pubblica </a:t>
                      </a:r>
                      <a:b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(% PIL)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Spesa privata </a:t>
                      </a:r>
                      <a:b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(% PIL)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ITA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13717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0.6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0.4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OCSE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20499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1.5</a:t>
                      </a:r>
                      <a:endParaRPr sz="1600" b="0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GER</a:t>
                      </a:r>
                      <a:endParaRPr sz="1600" b="0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21963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SPA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15654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FRA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20458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1.6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UK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30044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2.1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1.6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2019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ITA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12177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0.9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0.55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0.33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OCSE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17559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1.45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0.93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GER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19608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1.28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1.04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0.22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SPA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14237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1.28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0.84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0.42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FRA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18136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1.48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1.11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0.33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UK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29688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1.98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0.47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1.44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2012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ITA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10699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0.94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0.6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0.31</a:t>
                      </a:r>
                      <a:endParaRPr sz="1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OCSE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13847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1.52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1.02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0.48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GER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17144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1.23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1.03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0.17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SPA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12083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1.27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0.91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0.34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FRA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15392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1.44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1.13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0.29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1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UK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24112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1.76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0.96</a:t>
                      </a:r>
                      <a:endParaRPr sz="1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0.73</a:t>
                      </a:r>
                      <a:endParaRPr sz="1600" b="0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75" marR="4775" marT="4775" marB="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Titolo 1">
            <a:extLst>
              <a:ext uri="{FF2B5EF4-FFF2-40B4-BE49-F238E27FC236}">
                <a16:creationId xmlns:a16="http://schemas.microsoft.com/office/drawing/2014/main" id="{FFDC969A-7775-0368-8C4D-B25CB7A7FEC1}"/>
              </a:ext>
            </a:extLst>
          </p:cNvPr>
          <p:cNvSpPr txBox="1">
            <a:spLocks/>
          </p:cNvSpPr>
          <p:nvPr/>
        </p:nvSpPr>
        <p:spPr>
          <a:xfrm>
            <a:off x="838200" y="-1"/>
            <a:ext cx="10515600" cy="1311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Il </a:t>
            </a:r>
            <a:r>
              <a:rPr lang="en-GB" dirty="0" err="1"/>
              <a:t>sottofinanziamento</a:t>
            </a:r>
            <a:r>
              <a:rPr lang="en-GB" dirty="0"/>
              <a:t> </a:t>
            </a:r>
            <a:r>
              <a:rPr lang="en-GB" dirty="0" err="1"/>
              <a:t>strutturale</a:t>
            </a:r>
            <a:r>
              <a:rPr lang="en-GB" dirty="0"/>
              <a:t>:</a:t>
            </a:r>
            <a:br>
              <a:rPr lang="en-GB" dirty="0"/>
            </a:br>
            <a:r>
              <a:rPr lang="it-IT" dirty="0"/>
              <a:t>Spesa per studente, % Pil, pubblica, privata</a:t>
            </a:r>
            <a:endParaRPr lang="en-GB" dirty="0"/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379" y="4573950"/>
            <a:ext cx="6672633" cy="18337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40FB6B-90CD-4631-8147-9A37BAE3B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I fondi per la ricerca:</a:t>
            </a:r>
            <a:br>
              <a:rPr lang="it-IT" dirty="0"/>
            </a:br>
            <a:r>
              <a:rPr lang="it-IT" dirty="0"/>
              <a:t>Pochi, non prevedibili, sempre più concentrati?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BE811A6-1797-2B7B-BC53-DCF9E068F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224" y="2626733"/>
            <a:ext cx="5621701" cy="3866142"/>
          </a:xfrm>
          <a:prstGeom prst="rect">
            <a:avLst/>
          </a:prstGeom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67DB97C8-5006-514E-F1D0-FD0721DB3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50" y="1796633"/>
            <a:ext cx="11189898" cy="969333"/>
          </a:xfrm>
        </p:spPr>
        <p:txBody>
          <a:bodyPr>
            <a:normAutofit/>
          </a:bodyPr>
          <a:lstStyle/>
          <a:p>
            <a:r>
              <a:rPr lang="it-IT" dirty="0"/>
              <a:t>Fonte: Senato, mozione CATTANEO, UNTERBERGER, SPAGNOLLI, DURNWALDER, PATTON: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207B7016-A81D-76D3-59A0-C72627CCFEF9}"/>
              </a:ext>
            </a:extLst>
          </p:cNvPr>
          <p:cNvCxnSpPr>
            <a:cxnSpLocks/>
          </p:cNvCxnSpPr>
          <p:nvPr/>
        </p:nvCxnSpPr>
        <p:spPr>
          <a:xfrm>
            <a:off x="3623095" y="2857182"/>
            <a:ext cx="465538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900076FE-9633-D244-8E0C-0E91DA30CF5A}"/>
              </a:ext>
            </a:extLst>
          </p:cNvPr>
          <p:cNvCxnSpPr>
            <a:cxnSpLocks/>
          </p:cNvCxnSpPr>
          <p:nvPr/>
        </p:nvCxnSpPr>
        <p:spPr>
          <a:xfrm>
            <a:off x="3030748" y="3044088"/>
            <a:ext cx="5247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EE42CD16-ED13-DE38-857D-AB872E42F067}"/>
              </a:ext>
            </a:extLst>
          </p:cNvPr>
          <p:cNvCxnSpPr>
            <a:cxnSpLocks/>
          </p:cNvCxnSpPr>
          <p:nvPr/>
        </p:nvCxnSpPr>
        <p:spPr>
          <a:xfrm>
            <a:off x="4787660" y="3248246"/>
            <a:ext cx="34908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03B84011-9388-D729-8070-B6F47529DCEE}"/>
              </a:ext>
            </a:extLst>
          </p:cNvPr>
          <p:cNvCxnSpPr>
            <a:cxnSpLocks/>
          </p:cNvCxnSpPr>
          <p:nvPr/>
        </p:nvCxnSpPr>
        <p:spPr>
          <a:xfrm>
            <a:off x="3528204" y="5470986"/>
            <a:ext cx="47502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68374FB9-2F71-9378-98E2-BF08B1E2F5E6}"/>
              </a:ext>
            </a:extLst>
          </p:cNvPr>
          <p:cNvCxnSpPr>
            <a:cxnSpLocks/>
          </p:cNvCxnSpPr>
          <p:nvPr/>
        </p:nvCxnSpPr>
        <p:spPr>
          <a:xfrm>
            <a:off x="3030748" y="5675145"/>
            <a:ext cx="47502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4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7A7F9-81B8-767E-A474-BC8BE1368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EDA543-9AD3-8BEE-E763-B3770E82F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dirty="0"/>
              <a:t>I fondi per la ricerca:</a:t>
            </a:r>
            <a:br>
              <a:rPr lang="it-IT" dirty="0"/>
            </a:br>
            <a:r>
              <a:rPr lang="it-IT" dirty="0"/>
              <a:t>Pochi, non prevedibili, sempre più concentrati?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DB61C50A-ACA8-DFC4-D7EC-3F559B311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49" y="1230606"/>
            <a:ext cx="11189898" cy="969333"/>
          </a:xfrm>
        </p:spPr>
        <p:txBody>
          <a:bodyPr>
            <a:normAutofit/>
          </a:bodyPr>
          <a:lstStyle/>
          <a:p>
            <a:r>
              <a:rPr lang="it-IT" dirty="0"/>
              <a:t>Fonte: Senato, mozione CATTANEO, UNTERBERGER, SPAGNOLLI, DURNWALDER, PATTON: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BF3BEF-7D7B-8F88-B388-12171ACDE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092" y="2114214"/>
            <a:ext cx="5261811" cy="4658061"/>
          </a:xfrm>
          <a:prstGeom prst="rect">
            <a:avLst/>
          </a:prstGeom>
        </p:spPr>
      </p:pic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270CE875-D5B2-B0FB-9BA9-198AE79848CC}"/>
              </a:ext>
            </a:extLst>
          </p:cNvPr>
          <p:cNvCxnSpPr>
            <a:cxnSpLocks/>
          </p:cNvCxnSpPr>
          <p:nvPr/>
        </p:nvCxnSpPr>
        <p:spPr>
          <a:xfrm>
            <a:off x="4063042" y="2339597"/>
            <a:ext cx="33211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CAAD6FE-E486-0185-0558-9B6BB8E7F14B}"/>
              </a:ext>
            </a:extLst>
          </p:cNvPr>
          <p:cNvCxnSpPr>
            <a:cxnSpLocks/>
          </p:cNvCxnSpPr>
          <p:nvPr/>
        </p:nvCxnSpPr>
        <p:spPr>
          <a:xfrm>
            <a:off x="4183811" y="5830420"/>
            <a:ext cx="418956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5E5D619C-3651-1636-09DF-49658FB15322}"/>
              </a:ext>
            </a:extLst>
          </p:cNvPr>
          <p:cNvCxnSpPr>
            <a:cxnSpLocks/>
          </p:cNvCxnSpPr>
          <p:nvPr/>
        </p:nvCxnSpPr>
        <p:spPr>
          <a:xfrm>
            <a:off x="3671977" y="6000072"/>
            <a:ext cx="47013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05C42B9D-082A-B240-99ED-632A21B2807B}"/>
              </a:ext>
            </a:extLst>
          </p:cNvPr>
          <p:cNvCxnSpPr>
            <a:cxnSpLocks/>
          </p:cNvCxnSpPr>
          <p:nvPr/>
        </p:nvCxnSpPr>
        <p:spPr>
          <a:xfrm>
            <a:off x="3671977" y="6186978"/>
            <a:ext cx="47013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15705F67-941C-DAA8-0049-CC52A0EA89BD}"/>
              </a:ext>
            </a:extLst>
          </p:cNvPr>
          <p:cNvCxnSpPr>
            <a:cxnSpLocks/>
          </p:cNvCxnSpPr>
          <p:nvPr/>
        </p:nvCxnSpPr>
        <p:spPr>
          <a:xfrm>
            <a:off x="4917057" y="6557913"/>
            <a:ext cx="29243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43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>
            <a:spLocks noGrp="1"/>
          </p:cNvSpPr>
          <p:nvPr>
            <p:ph type="body" idx="1"/>
          </p:nvPr>
        </p:nvSpPr>
        <p:spPr>
          <a:xfrm>
            <a:off x="554247" y="1345780"/>
            <a:ext cx="11083506" cy="525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t-IT" sz="2200" dirty="0"/>
              <a:t>Il Governo non sta </a:t>
            </a:r>
            <a:r>
              <a:rPr lang="it-IT" sz="2200" b="1" dirty="0"/>
              <a:t>regolando a sufficienza (eufemismo) le università telematiche:</a:t>
            </a:r>
          </a:p>
          <a:p>
            <a:pPr lvl="1">
              <a:spcBef>
                <a:spcPts val="1000"/>
              </a:spcBef>
              <a:buClr>
                <a:schemeClr val="dk1"/>
              </a:buClr>
              <a:buSzPct val="100000"/>
            </a:pPr>
            <a:r>
              <a:rPr lang="it-IT" sz="1900" dirty="0"/>
              <a:t>Dal 2013, una sentenza del Consiglio di Stato le ha rese</a:t>
            </a:r>
            <a:r>
              <a:rPr lang="it-IT" sz="1900" b="1" dirty="0"/>
              <a:t> </a:t>
            </a:r>
            <a:r>
              <a:rPr lang="it-IT" sz="1900" b="1" u="sng" dirty="0"/>
              <a:t>for profit</a:t>
            </a:r>
            <a:r>
              <a:rPr lang="it-IT" sz="1900" dirty="0"/>
              <a:t>: </a:t>
            </a:r>
            <a:r>
              <a:rPr lang="it-IT" sz="1900" dirty="0" err="1"/>
              <a:t>Multiversity</a:t>
            </a:r>
            <a:r>
              <a:rPr lang="it-IT" sz="1900" dirty="0"/>
              <a:t> (Pegaso, </a:t>
            </a:r>
            <a:r>
              <a:rPr lang="it-IT" sz="1900" dirty="0" err="1"/>
              <a:t>Mercatorum</a:t>
            </a:r>
            <a:r>
              <a:rPr lang="it-IT" sz="1900" dirty="0"/>
              <a:t> e San Raffaele: più iscritti della Sapienza) è controllata dal fondo britannico </a:t>
            </a:r>
            <a:r>
              <a:rPr lang="it-IT" sz="1900" dirty="0" err="1"/>
              <a:t>Cvc</a:t>
            </a:r>
            <a:r>
              <a:rPr lang="it-IT" sz="1900" dirty="0"/>
              <a:t> Capital Partners;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t-IT" sz="1900" dirty="0"/>
              <a:t>11 università, che contano il </a:t>
            </a:r>
            <a:r>
              <a:rPr lang="it-IT" sz="1900" b="1" dirty="0"/>
              <a:t>14% degli studenti </a:t>
            </a:r>
            <a:r>
              <a:rPr lang="it-IT" sz="1900" dirty="0"/>
              <a:t>– spinte anche da CFU per l’insegnamento, etc.;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t-IT" sz="1900" dirty="0"/>
              <a:t>Grazie al Decreto Bandecchi, nuove </a:t>
            </a:r>
            <a:r>
              <a:rPr lang="it-IT" sz="1900" b="1" dirty="0"/>
              <a:t>deroghe a modalità d’esame e rapporto docenti/studenti</a:t>
            </a:r>
            <a:r>
              <a:rPr lang="it-IT" sz="1900" dirty="0"/>
              <a:t>: poche </a:t>
            </a:r>
            <a:r>
              <a:rPr lang="it-IT" sz="1900" b="1" dirty="0"/>
              <a:t>garanzie di qualità</a:t>
            </a:r>
            <a:r>
              <a:rPr lang="it-IT" sz="1900" dirty="0"/>
              <a:t>, e </a:t>
            </a:r>
            <a:r>
              <a:rPr lang="it-IT" sz="1900" b="1" dirty="0"/>
              <a:t>personale insufficiente</a:t>
            </a:r>
            <a:r>
              <a:rPr lang="it-IT" sz="1900" dirty="0"/>
              <a:t>.</a:t>
            </a:r>
            <a:endParaRPr sz="19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t-IT" sz="1900" dirty="0"/>
              <a:t>Con il costo della vita e le tasse delle università tradizionali che salgono, le telematiche competono sui costi con le pubbliche.</a:t>
            </a:r>
            <a:endParaRPr sz="1900"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100" dirty="0"/>
          </a:p>
          <a:p>
            <a:r>
              <a:rPr lang="it-IT" sz="2200" dirty="0">
                <a:hlinkClick r:id="rId3"/>
              </a:rPr>
              <a:t>Decreto Ministeriale n. 1591 del 20-9-2024 </a:t>
            </a:r>
            <a:r>
              <a:rPr lang="it-IT" sz="2200" dirty="0"/>
              <a:t>istituisce un «</a:t>
            </a:r>
            <a:r>
              <a:rPr lang="it-IT" sz="2200" b="1" dirty="0"/>
              <a:t>Gruppo di lavoro </a:t>
            </a:r>
            <a:r>
              <a:rPr lang="it-IT" sz="2200" dirty="0"/>
              <a:t>per lo svolgimento di attività di supporto al Ministro per analisi, studio ed elaborazione di proposte di </a:t>
            </a:r>
            <a:r>
              <a:rPr lang="it-IT" sz="2200" b="1" dirty="0"/>
              <a:t>revisione in materia di reclutamento e di qualità dell’offerta formativa</a:t>
            </a:r>
            <a:r>
              <a:rPr lang="it-IT" sz="2200" dirty="0"/>
              <a:t>, </a:t>
            </a:r>
            <a:r>
              <a:rPr lang="it-IT" sz="2200" b="1" dirty="0"/>
              <a:t>dell’assetto e della governance della valutazione </a:t>
            </a:r>
            <a:r>
              <a:rPr lang="it-IT" sz="2200" dirty="0"/>
              <a:t>dell’università e della ricerca, nonché di revisione della </a:t>
            </a:r>
            <a:r>
              <a:rPr lang="it-IT" sz="2200" b="1" dirty="0"/>
              <a:t>struttura e del funzionamento degli organi consultivi </a:t>
            </a:r>
            <a:r>
              <a:rPr lang="it-IT" sz="2200" dirty="0"/>
              <a:t>del Ministero dell’università e della ricerca».</a:t>
            </a:r>
          </a:p>
          <a:p>
            <a:pPr lvl="1"/>
            <a:r>
              <a:rPr lang="it-IT" sz="1900" dirty="0"/>
              <a:t>Filtrano anticipazioni su una ul</a:t>
            </a:r>
            <a:r>
              <a:rPr lang="it-IT" sz="1900" b="1" dirty="0"/>
              <a:t>teriore «razionalizzazione delle spese», </a:t>
            </a:r>
            <a:r>
              <a:rPr lang="it-IT" sz="1900" dirty="0"/>
              <a:t>con l’istituzione di un «</a:t>
            </a:r>
            <a:r>
              <a:rPr lang="it-IT" sz="1900" b="1" dirty="0"/>
              <a:t>ente per la valutazione della sostenibilità economico-finanziaria </a:t>
            </a:r>
            <a:r>
              <a:rPr lang="it-IT" sz="1900" dirty="0"/>
              <a:t>degli atenei», motivato dal </a:t>
            </a:r>
            <a:r>
              <a:rPr lang="it-IT" sz="1900" b="1" dirty="0"/>
              <a:t>calo demografico.</a:t>
            </a:r>
          </a:p>
          <a:p>
            <a:pPr lvl="1"/>
            <a:endParaRPr lang="it-IT" sz="1100" b="1" dirty="0"/>
          </a:p>
          <a:p>
            <a:r>
              <a:rPr lang="it-IT" sz="2300" dirty="0"/>
              <a:t>Con molti atenei in difficoltà a chiudere i bilanci, la tendenza rischia di essere la «</a:t>
            </a:r>
            <a:r>
              <a:rPr lang="it-IT" sz="2300" b="1" dirty="0"/>
              <a:t>selezione» di pochi atenei «eccellenti»</a:t>
            </a:r>
            <a:r>
              <a:rPr lang="it-IT" sz="2300" dirty="0"/>
              <a:t>, e la </a:t>
            </a:r>
            <a:r>
              <a:rPr lang="it-IT" sz="2300" b="1" dirty="0"/>
              <a:t>sostituzione degli altri con «community college» privati online</a:t>
            </a:r>
            <a:r>
              <a:rPr lang="it-IT" sz="2300" dirty="0"/>
              <a:t>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15FDC452-48AC-E966-720B-5762DB2325AC}"/>
              </a:ext>
            </a:extLst>
          </p:cNvPr>
          <p:cNvSpPr txBox="1">
            <a:spLocks/>
          </p:cNvSpPr>
          <p:nvPr/>
        </p:nvSpPr>
        <p:spPr>
          <a:xfrm>
            <a:off x="838200" y="20217"/>
            <a:ext cx="107140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La competizione delle telematiche </a:t>
            </a:r>
            <a:br>
              <a:rPr lang="it-IT" dirty="0"/>
            </a:br>
            <a:r>
              <a:rPr lang="it-IT" dirty="0"/>
              <a:t>e il rischio accorpamenti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A4592C-B7E4-7A81-0078-3DF252689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Che succede alla storia economica?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95F62-CBBD-36DC-3991-87AA6077C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92428"/>
          </a:xfrm>
        </p:spPr>
        <p:txBody>
          <a:bodyPr/>
          <a:lstStyle/>
          <a:p>
            <a:r>
              <a:rPr lang="it-IT" dirty="0"/>
              <a:t>Impossibile non collocare le sorti della disciplina dentro questo contesto più generale.</a:t>
            </a:r>
          </a:p>
          <a:p>
            <a:endParaRPr lang="it-IT" dirty="0"/>
          </a:p>
          <a:p>
            <a:r>
              <a:rPr lang="it-IT" dirty="0"/>
              <a:t>Impatto prevedibilmente duro sulle più giovani:</a:t>
            </a:r>
          </a:p>
          <a:p>
            <a:pPr lvl="1"/>
            <a:r>
              <a:rPr lang="it-IT" dirty="0"/>
              <a:t>Ad oggi, </a:t>
            </a:r>
            <a:r>
              <a:rPr lang="it-IT" b="1" dirty="0"/>
              <a:t>contrazione delle borse PhD </a:t>
            </a:r>
            <a:r>
              <a:rPr lang="it-IT" dirty="0"/>
              <a:t>(spesso al minimo per l’attivazione dei corsi di dottorato), e sostanziale </a:t>
            </a:r>
            <a:r>
              <a:rPr lang="it-IT" b="1" dirty="0"/>
              <a:t>scomparsa delle posizioni post-Doc;</a:t>
            </a:r>
          </a:p>
          <a:p>
            <a:pPr lvl="1"/>
            <a:r>
              <a:rPr lang="it-IT" dirty="0"/>
              <a:t>Possibile </a:t>
            </a:r>
            <a:r>
              <a:rPr lang="it-IT" b="1" dirty="0"/>
              <a:t>impatto più che proporzionale </a:t>
            </a:r>
            <a:r>
              <a:rPr lang="it-IT" dirty="0"/>
              <a:t>su una disciplina «tra due mondi»?</a:t>
            </a:r>
          </a:p>
          <a:p>
            <a:pPr lvl="1"/>
            <a:endParaRPr lang="it-IT" dirty="0"/>
          </a:p>
          <a:p>
            <a:r>
              <a:rPr lang="it-IT" dirty="0"/>
              <a:t>Su una disciplina «piccola» ma eterogenea, </a:t>
            </a:r>
            <a:r>
              <a:rPr lang="it-IT" b="1" dirty="0"/>
              <a:t>rischio concentrazione</a:t>
            </a:r>
            <a:r>
              <a:rPr lang="it-IT" dirty="0"/>
              <a:t>:</a:t>
            </a:r>
          </a:p>
          <a:p>
            <a:pPr lvl="1"/>
            <a:r>
              <a:rPr lang="it-IT" dirty="0"/>
              <a:t>Importante chiedere «più PRIN e meno FIS», oltre che regolarità.</a:t>
            </a:r>
          </a:p>
        </p:txBody>
      </p:sp>
    </p:spTree>
    <p:extLst>
      <p:ext uri="{BB962C8B-B14F-4D97-AF65-F5344CB8AC3E}">
        <p14:creationId xmlns:p14="http://schemas.microsoft.com/office/powerpoint/2010/main" val="269502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1581</Words>
  <Application>Microsoft Office PowerPoint</Application>
  <PresentationFormat>Widescreen</PresentationFormat>
  <Paragraphs>231</Paragraphs>
  <Slides>15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di Office</vt:lpstr>
      <vt:lpstr>  Che succede alle università?  E alla Storia economica? </vt:lpstr>
      <vt:lpstr>Che succede all’università: nulla di buono</vt:lpstr>
      <vt:lpstr>Presentazione standard di PowerPoint</vt:lpstr>
      <vt:lpstr>Nel frattempo, Il lavoro di ricerca/docenza</vt:lpstr>
      <vt:lpstr>Presentazione standard di PowerPoint</vt:lpstr>
      <vt:lpstr>Presentazione standard di PowerPoint</vt:lpstr>
      <vt:lpstr>I tagli per il 2024 e 2025-27</vt:lpstr>
      <vt:lpstr>Il sottofinanziamento strutturale: Ricercatori p.c., …</vt:lpstr>
      <vt:lpstr>Presentazione standard di PowerPoint</vt:lpstr>
      <vt:lpstr>Presentazione standard di PowerPoint</vt:lpstr>
      <vt:lpstr>Presentazione standard di PowerPoint</vt:lpstr>
      <vt:lpstr>I fondi per la ricerca: Pochi, non prevedibili, sempre più concentrati?</vt:lpstr>
      <vt:lpstr>I fondi per la ricerca: Pochi, non prevedibili, sempre più concentrati?</vt:lpstr>
      <vt:lpstr>Presentazione standard di PowerPoint</vt:lpstr>
      <vt:lpstr>Che succede alla storia economica?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Political Culture: Regional Subcultures and Social Capital</dc:title>
  <dc:creator>Lorenzo Zamponi</dc:creator>
  <cp:lastModifiedBy>Giacomo Gabbuti</cp:lastModifiedBy>
  <cp:revision>248</cp:revision>
  <dcterms:created xsi:type="dcterms:W3CDTF">2017-04-18T16:03:22Z</dcterms:created>
  <dcterms:modified xsi:type="dcterms:W3CDTF">2025-06-09T06:20:29Z</dcterms:modified>
</cp:coreProperties>
</file>